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3" r:id="rId1"/>
  </p:sldMasterIdLst>
  <p:notesMasterIdLst>
    <p:notesMasterId r:id="rId85"/>
  </p:notesMasterIdLst>
  <p:sldIdLst>
    <p:sldId id="310" r:id="rId2"/>
    <p:sldId id="257" r:id="rId3"/>
    <p:sldId id="421" r:id="rId4"/>
    <p:sldId id="389" r:id="rId5"/>
    <p:sldId id="390" r:id="rId6"/>
    <p:sldId id="391" r:id="rId7"/>
    <p:sldId id="392" r:id="rId8"/>
    <p:sldId id="393" r:id="rId9"/>
    <p:sldId id="394" r:id="rId10"/>
    <p:sldId id="395" r:id="rId11"/>
    <p:sldId id="396" r:id="rId12"/>
    <p:sldId id="397" r:id="rId13"/>
    <p:sldId id="422" r:id="rId14"/>
    <p:sldId id="398" r:id="rId15"/>
    <p:sldId id="418" r:id="rId16"/>
    <p:sldId id="399" r:id="rId17"/>
    <p:sldId id="400" r:id="rId18"/>
    <p:sldId id="401" r:id="rId19"/>
    <p:sldId id="402" r:id="rId20"/>
    <p:sldId id="404" r:id="rId21"/>
    <p:sldId id="405" r:id="rId22"/>
    <p:sldId id="406" r:id="rId23"/>
    <p:sldId id="419" r:id="rId24"/>
    <p:sldId id="407" r:id="rId25"/>
    <p:sldId id="408" r:id="rId26"/>
    <p:sldId id="409" r:id="rId27"/>
    <p:sldId id="410" r:id="rId28"/>
    <p:sldId id="423" r:id="rId29"/>
    <p:sldId id="411" r:id="rId30"/>
    <p:sldId id="424" r:id="rId31"/>
    <p:sldId id="259" r:id="rId32"/>
    <p:sldId id="260" r:id="rId33"/>
    <p:sldId id="313" r:id="rId34"/>
    <p:sldId id="314" r:id="rId35"/>
    <p:sldId id="336" r:id="rId36"/>
    <p:sldId id="315" r:id="rId37"/>
    <p:sldId id="317" r:id="rId38"/>
    <p:sldId id="261" r:id="rId39"/>
    <p:sldId id="262" r:id="rId40"/>
    <p:sldId id="263" r:id="rId41"/>
    <p:sldId id="334" r:id="rId42"/>
    <p:sldId id="264" r:id="rId43"/>
    <p:sldId id="343" r:id="rId44"/>
    <p:sldId id="425" r:id="rId45"/>
    <p:sldId id="331" r:id="rId46"/>
    <p:sldId id="345" r:id="rId47"/>
    <p:sldId id="412" r:id="rId48"/>
    <p:sldId id="346" r:id="rId49"/>
    <p:sldId id="347" r:id="rId50"/>
    <p:sldId id="348" r:id="rId51"/>
    <p:sldId id="349" r:id="rId52"/>
    <p:sldId id="350" r:id="rId53"/>
    <p:sldId id="351" r:id="rId54"/>
    <p:sldId id="352" r:id="rId55"/>
    <p:sldId id="357" r:id="rId56"/>
    <p:sldId id="358" r:id="rId57"/>
    <p:sldId id="359" r:id="rId58"/>
    <p:sldId id="360" r:id="rId59"/>
    <p:sldId id="361" r:id="rId60"/>
    <p:sldId id="426" r:id="rId61"/>
    <p:sldId id="344" r:id="rId62"/>
    <p:sldId id="265" r:id="rId63"/>
    <p:sldId id="364" r:id="rId64"/>
    <p:sldId id="420" r:id="rId65"/>
    <p:sldId id="332" r:id="rId66"/>
    <p:sldId id="341" r:id="rId67"/>
    <p:sldId id="266" r:id="rId68"/>
    <p:sldId id="365" r:id="rId69"/>
    <p:sldId id="267" r:id="rId70"/>
    <p:sldId id="323" r:id="rId71"/>
    <p:sldId id="324" r:id="rId72"/>
    <p:sldId id="381" r:id="rId73"/>
    <p:sldId id="382" r:id="rId74"/>
    <p:sldId id="383" r:id="rId75"/>
    <p:sldId id="384" r:id="rId76"/>
    <p:sldId id="385" r:id="rId77"/>
    <p:sldId id="386" r:id="rId78"/>
    <p:sldId id="325" r:id="rId79"/>
    <p:sldId id="416" r:id="rId80"/>
    <p:sldId id="326" r:id="rId81"/>
    <p:sldId id="417" r:id="rId82"/>
    <p:sldId id="302" r:id="rId83"/>
    <p:sldId id="328" r:id="rId84"/>
  </p:sldIdLst>
  <p:sldSz cx="9144000" cy="6858000" type="screen4x3"/>
  <p:notesSz cx="6858000" cy="9144000"/>
  <p:defaultTextStyle>
    <a:defPPr>
      <a:defRPr lang="en-US"/>
    </a:defPPr>
    <a:lvl1pPr algn="l" rtl="0" eaLnBrk="0" fontAlgn="base" hangingPunct="0">
      <a:spcBef>
        <a:spcPct val="0"/>
      </a:spcBef>
      <a:spcAft>
        <a:spcPct val="0"/>
      </a:spcAft>
      <a:defRPr sz="2000" kern="1200">
        <a:solidFill>
          <a:srgbClr val="FFFFFF"/>
        </a:solidFill>
        <a:latin typeface="Times New Roman" pitchFamily="18" charset="0"/>
        <a:ea typeface="+mn-ea"/>
        <a:cs typeface="+mn-cs"/>
      </a:defRPr>
    </a:lvl1pPr>
    <a:lvl2pPr marL="457200" algn="l" rtl="0" eaLnBrk="0" fontAlgn="base" hangingPunct="0">
      <a:spcBef>
        <a:spcPct val="0"/>
      </a:spcBef>
      <a:spcAft>
        <a:spcPct val="0"/>
      </a:spcAft>
      <a:defRPr sz="2000" kern="1200">
        <a:solidFill>
          <a:srgbClr val="FFFFFF"/>
        </a:solidFill>
        <a:latin typeface="Times New Roman" pitchFamily="18" charset="0"/>
        <a:ea typeface="+mn-ea"/>
        <a:cs typeface="+mn-cs"/>
      </a:defRPr>
    </a:lvl2pPr>
    <a:lvl3pPr marL="914400" algn="l" rtl="0" eaLnBrk="0" fontAlgn="base" hangingPunct="0">
      <a:spcBef>
        <a:spcPct val="0"/>
      </a:spcBef>
      <a:spcAft>
        <a:spcPct val="0"/>
      </a:spcAft>
      <a:defRPr sz="2000" kern="1200">
        <a:solidFill>
          <a:srgbClr val="FFFFFF"/>
        </a:solidFill>
        <a:latin typeface="Times New Roman" pitchFamily="18" charset="0"/>
        <a:ea typeface="+mn-ea"/>
        <a:cs typeface="+mn-cs"/>
      </a:defRPr>
    </a:lvl3pPr>
    <a:lvl4pPr marL="1371600" algn="l" rtl="0" eaLnBrk="0" fontAlgn="base" hangingPunct="0">
      <a:spcBef>
        <a:spcPct val="0"/>
      </a:spcBef>
      <a:spcAft>
        <a:spcPct val="0"/>
      </a:spcAft>
      <a:defRPr sz="2000" kern="1200">
        <a:solidFill>
          <a:srgbClr val="FFFFFF"/>
        </a:solidFill>
        <a:latin typeface="Times New Roman" pitchFamily="18" charset="0"/>
        <a:ea typeface="+mn-ea"/>
        <a:cs typeface="+mn-cs"/>
      </a:defRPr>
    </a:lvl4pPr>
    <a:lvl5pPr marL="1828800" algn="l" rtl="0" eaLnBrk="0" fontAlgn="base" hangingPunct="0">
      <a:spcBef>
        <a:spcPct val="0"/>
      </a:spcBef>
      <a:spcAft>
        <a:spcPct val="0"/>
      </a:spcAft>
      <a:defRPr sz="2000" kern="1200">
        <a:solidFill>
          <a:srgbClr val="FFFFFF"/>
        </a:solidFill>
        <a:latin typeface="Times New Roman" pitchFamily="18" charset="0"/>
        <a:ea typeface="+mn-ea"/>
        <a:cs typeface="+mn-cs"/>
      </a:defRPr>
    </a:lvl5pPr>
    <a:lvl6pPr marL="2286000" algn="l" defTabSz="914400" rtl="0" eaLnBrk="1" latinLnBrk="0" hangingPunct="1">
      <a:defRPr sz="2000" kern="1200">
        <a:solidFill>
          <a:srgbClr val="FFFFFF"/>
        </a:solidFill>
        <a:latin typeface="Times New Roman" pitchFamily="18" charset="0"/>
        <a:ea typeface="+mn-ea"/>
        <a:cs typeface="+mn-cs"/>
      </a:defRPr>
    </a:lvl6pPr>
    <a:lvl7pPr marL="2743200" algn="l" defTabSz="914400" rtl="0" eaLnBrk="1" latinLnBrk="0" hangingPunct="1">
      <a:defRPr sz="2000" kern="1200">
        <a:solidFill>
          <a:srgbClr val="FFFFFF"/>
        </a:solidFill>
        <a:latin typeface="Times New Roman" pitchFamily="18" charset="0"/>
        <a:ea typeface="+mn-ea"/>
        <a:cs typeface="+mn-cs"/>
      </a:defRPr>
    </a:lvl7pPr>
    <a:lvl8pPr marL="3200400" algn="l" defTabSz="914400" rtl="0" eaLnBrk="1" latinLnBrk="0" hangingPunct="1">
      <a:defRPr sz="2000" kern="1200">
        <a:solidFill>
          <a:srgbClr val="FFFFFF"/>
        </a:solidFill>
        <a:latin typeface="Times New Roman" pitchFamily="18" charset="0"/>
        <a:ea typeface="+mn-ea"/>
        <a:cs typeface="+mn-cs"/>
      </a:defRPr>
    </a:lvl8pPr>
    <a:lvl9pPr marL="3657600" algn="l" defTabSz="914400" rtl="0" eaLnBrk="1" latinLnBrk="0" hangingPunct="1">
      <a:defRPr sz="2000" kern="1200">
        <a:solidFill>
          <a:srgbClr val="FFFFFF"/>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66FF"/>
    <a:srgbClr val="CCECFF"/>
    <a:srgbClr val="222222"/>
    <a:srgbClr val="FFFFFF"/>
    <a:srgbClr val="18B2B6"/>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91" autoAdjust="0"/>
    <p:restoredTop sz="89758" autoAdjust="0"/>
  </p:normalViewPr>
  <p:slideViewPr>
    <p:cSldViewPr>
      <p:cViewPr varScale="1">
        <p:scale>
          <a:sx n="103" d="100"/>
          <a:sy n="103" d="100"/>
        </p:scale>
        <p:origin x="1548"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28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solidFill>
                  <a:schemeClr val="tx1"/>
                </a:solidFill>
              </a:defRPr>
            </a:lvl1pPr>
          </a:lstStyle>
          <a:p>
            <a:pPr>
              <a:defRPr/>
            </a:pPr>
            <a:endParaRPr lang="en-US"/>
          </a:p>
        </p:txBody>
      </p:sp>
      <p:sp>
        <p:nvSpPr>
          <p:cNvPr id="5734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solidFill>
                  <a:schemeClr val="tx1"/>
                </a:solidFill>
              </a:defRPr>
            </a:lvl1pPr>
          </a:lstStyle>
          <a:p>
            <a:pPr>
              <a:defRPr/>
            </a:pPr>
            <a:endParaRPr lang="en-US"/>
          </a:p>
        </p:txBody>
      </p:sp>
      <p:sp>
        <p:nvSpPr>
          <p:cNvPr id="901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734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735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solidFill>
                  <a:schemeClr val="tx1"/>
                </a:solidFill>
              </a:defRPr>
            </a:lvl1pPr>
          </a:lstStyle>
          <a:p>
            <a:pPr>
              <a:defRPr/>
            </a:pPr>
            <a:endParaRPr lang="en-US"/>
          </a:p>
        </p:txBody>
      </p:sp>
      <p:sp>
        <p:nvSpPr>
          <p:cNvPr id="5735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solidFill>
                  <a:schemeClr val="tx1"/>
                </a:solidFill>
              </a:defRPr>
            </a:lvl1pPr>
          </a:lstStyle>
          <a:p>
            <a:pPr>
              <a:defRPr/>
            </a:pPr>
            <a:fld id="{E476EA49-622E-4E10-8875-4723AC2346D9}" type="slidenum">
              <a:rPr lang="en-US" altLang="en-US"/>
              <a:pPr>
                <a:defRPr/>
              </a:pPr>
              <a:t>‹#›</a:t>
            </a:fld>
            <a:endParaRPr lang="en-US" altLang="en-US" dirty="0"/>
          </a:p>
        </p:txBody>
      </p:sp>
    </p:spTree>
    <p:extLst>
      <p:ext uri="{BB962C8B-B14F-4D97-AF65-F5344CB8AC3E}">
        <p14:creationId xmlns:p14="http://schemas.microsoft.com/office/powerpoint/2010/main" val="12585483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
        <p:nvSpPr>
          <p:cNvPr id="9114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B4691E83-0A27-4848-A03F-717E20FF8551}" type="slidenum">
              <a:rPr lang="en-US" altLang="en-US" sz="1200" smtClean="0">
                <a:solidFill>
                  <a:schemeClr val="tx1"/>
                </a:solidFill>
              </a:rPr>
              <a:pPr/>
              <a:t>1</a:t>
            </a:fld>
            <a:endParaRPr lang="en-US" altLang="en-US" sz="1200">
              <a:solidFill>
                <a:schemeClr val="tx1"/>
              </a:solidFill>
            </a:endParaRPr>
          </a:p>
        </p:txBody>
      </p:sp>
    </p:spTree>
    <p:extLst>
      <p:ext uri="{BB962C8B-B14F-4D97-AF65-F5344CB8AC3E}">
        <p14:creationId xmlns:p14="http://schemas.microsoft.com/office/powerpoint/2010/main" val="1654279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8B8BAC92-A717-4C0F-BA87-3784930E53C7}" type="slidenum">
              <a:rPr lang="en-US" altLang="en-US" sz="1200" smtClean="0">
                <a:solidFill>
                  <a:schemeClr val="tx1"/>
                </a:solidFill>
              </a:rPr>
              <a:pPr/>
              <a:t>11</a:t>
            </a:fld>
            <a:endParaRPr lang="en-US" altLang="en-US" sz="1200">
              <a:solidFill>
                <a:schemeClr val="tx1"/>
              </a:solidFill>
            </a:endParaRPr>
          </a:p>
        </p:txBody>
      </p:sp>
    </p:spTree>
    <p:extLst>
      <p:ext uri="{BB962C8B-B14F-4D97-AF65-F5344CB8AC3E}">
        <p14:creationId xmlns:p14="http://schemas.microsoft.com/office/powerpoint/2010/main" val="388769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E2C3CE4D-ED3E-4130-AB0E-968D504F418E}" type="slidenum">
              <a:rPr lang="en-US" altLang="en-US" sz="1200" smtClean="0">
                <a:solidFill>
                  <a:schemeClr val="tx1"/>
                </a:solidFill>
              </a:rPr>
              <a:pPr/>
              <a:t>12</a:t>
            </a:fld>
            <a:endParaRPr lang="en-US" altLang="en-US" sz="1200">
              <a:solidFill>
                <a:schemeClr val="tx1"/>
              </a:solidFill>
            </a:endParaRPr>
          </a:p>
        </p:txBody>
      </p:sp>
    </p:spTree>
    <p:extLst>
      <p:ext uri="{BB962C8B-B14F-4D97-AF65-F5344CB8AC3E}">
        <p14:creationId xmlns:p14="http://schemas.microsoft.com/office/powerpoint/2010/main" val="2992592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0240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62F7FAA1-20BE-4500-BA26-33E3014C9BE2}" type="slidenum">
              <a:rPr lang="en-US" altLang="en-US" sz="1200" smtClean="0">
                <a:solidFill>
                  <a:schemeClr val="tx1"/>
                </a:solidFill>
              </a:rPr>
              <a:pPr/>
              <a:t>14</a:t>
            </a:fld>
            <a:endParaRPr lang="en-US" altLang="en-US" sz="1200">
              <a:solidFill>
                <a:schemeClr val="tx1"/>
              </a:solidFill>
            </a:endParaRPr>
          </a:p>
        </p:txBody>
      </p:sp>
    </p:spTree>
    <p:extLst>
      <p:ext uri="{BB962C8B-B14F-4D97-AF65-F5344CB8AC3E}">
        <p14:creationId xmlns:p14="http://schemas.microsoft.com/office/powerpoint/2010/main" val="1727441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US" dirty="0" smtClean="0"/>
              <a:t>Government agencies responsible for criminal investigations and prosecution </a:t>
            </a:r>
            <a:endParaRPr lang="en-US" dirty="0"/>
          </a:p>
        </p:txBody>
      </p:sp>
      <p:sp>
        <p:nvSpPr>
          <p:cNvPr id="10240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62F7FAA1-20BE-4500-BA26-33E3014C9BE2}" type="slidenum">
              <a:rPr lang="en-US" altLang="en-US" sz="1200" smtClean="0">
                <a:solidFill>
                  <a:schemeClr val="tx1"/>
                </a:solidFill>
              </a:rPr>
              <a:pPr/>
              <a:t>15</a:t>
            </a:fld>
            <a:endParaRPr lang="en-US" altLang="en-US" sz="1200">
              <a:solidFill>
                <a:schemeClr val="tx1"/>
              </a:solidFill>
            </a:endParaRPr>
          </a:p>
        </p:txBody>
      </p:sp>
    </p:spTree>
    <p:extLst>
      <p:ext uri="{BB962C8B-B14F-4D97-AF65-F5344CB8AC3E}">
        <p14:creationId xmlns:p14="http://schemas.microsoft.com/office/powerpoint/2010/main" val="3946261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0342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43AA9635-CD07-4EC3-B834-AB65FF130BF1}" type="slidenum">
              <a:rPr lang="en-US" altLang="en-US" sz="1200" smtClean="0">
                <a:solidFill>
                  <a:schemeClr val="tx1"/>
                </a:solidFill>
              </a:rPr>
              <a:pPr/>
              <a:t>16</a:t>
            </a:fld>
            <a:endParaRPr lang="en-US" altLang="en-US" sz="1200">
              <a:solidFill>
                <a:schemeClr val="tx1"/>
              </a:solidFill>
            </a:endParaRPr>
          </a:p>
        </p:txBody>
      </p:sp>
    </p:spTree>
    <p:extLst>
      <p:ext uri="{BB962C8B-B14F-4D97-AF65-F5344CB8AC3E}">
        <p14:creationId xmlns:p14="http://schemas.microsoft.com/office/powerpoint/2010/main" val="3854859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US" sz="1200" b="0" i="0" kern="1200" dirty="0" smtClean="0">
                <a:solidFill>
                  <a:schemeClr val="tx1"/>
                </a:solidFill>
                <a:effectLst/>
                <a:latin typeface="Times New Roman" pitchFamily="18" charset="0"/>
                <a:ea typeface="+mn-ea"/>
                <a:cs typeface="+mn-cs"/>
              </a:rPr>
              <a:t>The right of the people to be secure in their persons, houses, papers, and effects, against unreasonable searches and seizures, shall not be violated, and no Warrants shall issue, but upon probable cause, supported by Oath or affirmation, and particularly describing the place to be searched, and the persons or things to be seized.</a:t>
            </a:r>
            <a:endParaRPr lang="en-US" dirty="0"/>
          </a:p>
        </p:txBody>
      </p:sp>
      <p:sp>
        <p:nvSpPr>
          <p:cNvPr id="10445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0291A461-B17D-4E16-850E-2963B7BAE66D}" type="slidenum">
              <a:rPr lang="en-US" altLang="en-US" sz="1200" smtClean="0">
                <a:solidFill>
                  <a:schemeClr val="tx1"/>
                </a:solidFill>
              </a:rPr>
              <a:pPr/>
              <a:t>17</a:t>
            </a:fld>
            <a:endParaRPr lang="en-US" altLang="en-US" sz="1200">
              <a:solidFill>
                <a:schemeClr val="tx1"/>
              </a:solidFill>
            </a:endParaRPr>
          </a:p>
        </p:txBody>
      </p:sp>
    </p:spTree>
    <p:extLst>
      <p:ext uri="{BB962C8B-B14F-4D97-AF65-F5344CB8AC3E}">
        <p14:creationId xmlns:p14="http://schemas.microsoft.com/office/powerpoint/2010/main" val="1159617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0547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7EA23959-7B72-4040-9C35-14E65BAB2B8F}" type="slidenum">
              <a:rPr lang="en-US" altLang="en-US" sz="1200" smtClean="0">
                <a:solidFill>
                  <a:schemeClr val="tx1"/>
                </a:solidFill>
              </a:rPr>
              <a:pPr/>
              <a:t>18</a:t>
            </a:fld>
            <a:endParaRPr lang="en-US" altLang="en-US" sz="1200">
              <a:solidFill>
                <a:schemeClr val="tx1"/>
              </a:solidFill>
            </a:endParaRPr>
          </a:p>
        </p:txBody>
      </p:sp>
    </p:spTree>
    <p:extLst>
      <p:ext uri="{BB962C8B-B14F-4D97-AF65-F5344CB8AC3E}">
        <p14:creationId xmlns:p14="http://schemas.microsoft.com/office/powerpoint/2010/main" val="4152554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0650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139019D6-132C-4ACB-838D-F678387BF62F}" type="slidenum">
              <a:rPr lang="en-US" altLang="en-US" sz="1200" smtClean="0">
                <a:solidFill>
                  <a:schemeClr val="tx1"/>
                </a:solidFill>
              </a:rPr>
              <a:pPr/>
              <a:t>19</a:t>
            </a:fld>
            <a:endParaRPr lang="en-US" altLang="en-US" sz="1200">
              <a:solidFill>
                <a:schemeClr val="tx1"/>
              </a:solidFill>
            </a:endParaRPr>
          </a:p>
        </p:txBody>
      </p:sp>
    </p:spTree>
    <p:extLst>
      <p:ext uri="{BB962C8B-B14F-4D97-AF65-F5344CB8AC3E}">
        <p14:creationId xmlns:p14="http://schemas.microsoft.com/office/powerpoint/2010/main" val="1788356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0752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2B34E82D-A274-46AE-ABAD-76B0DC636335}" type="slidenum">
              <a:rPr lang="en-US" altLang="en-US" sz="1200" smtClean="0">
                <a:solidFill>
                  <a:schemeClr val="tx1"/>
                </a:solidFill>
              </a:rPr>
              <a:pPr/>
              <a:t>20</a:t>
            </a:fld>
            <a:endParaRPr lang="en-US" altLang="en-US" sz="1200">
              <a:solidFill>
                <a:schemeClr val="tx1"/>
              </a:solidFill>
            </a:endParaRPr>
          </a:p>
        </p:txBody>
      </p:sp>
    </p:spTree>
    <p:extLst>
      <p:ext uri="{BB962C8B-B14F-4D97-AF65-F5344CB8AC3E}">
        <p14:creationId xmlns:p14="http://schemas.microsoft.com/office/powerpoint/2010/main" val="2640352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0854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2025C8D7-5A7B-4172-B689-F9864A7D5D47}" type="slidenum">
              <a:rPr lang="en-US" altLang="en-US" sz="1200" smtClean="0">
                <a:solidFill>
                  <a:schemeClr val="tx1"/>
                </a:solidFill>
              </a:rPr>
              <a:pPr/>
              <a:t>21</a:t>
            </a:fld>
            <a:endParaRPr lang="en-US" altLang="en-US" sz="1200">
              <a:solidFill>
                <a:schemeClr val="tx1"/>
              </a:solidFill>
            </a:endParaRPr>
          </a:p>
        </p:txBody>
      </p:sp>
    </p:spTree>
    <p:extLst>
      <p:ext uri="{BB962C8B-B14F-4D97-AF65-F5344CB8AC3E}">
        <p14:creationId xmlns:p14="http://schemas.microsoft.com/office/powerpoint/2010/main" val="2001915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8DDA5FE9-68F0-4D13-A803-AF774C562155}" type="slidenum">
              <a:rPr lang="en-US" altLang="en-US" sz="1200" smtClean="0">
                <a:solidFill>
                  <a:schemeClr val="tx1"/>
                </a:solidFill>
              </a:rPr>
              <a:pPr/>
              <a:t>2</a:t>
            </a:fld>
            <a:endParaRPr lang="en-US" altLang="en-US" sz="1200">
              <a:solidFill>
                <a:schemeClr val="tx1"/>
              </a:solidFill>
            </a:endParaRPr>
          </a:p>
        </p:txBody>
      </p:sp>
    </p:spTree>
    <p:extLst>
      <p:ext uri="{BB962C8B-B14F-4D97-AF65-F5344CB8AC3E}">
        <p14:creationId xmlns:p14="http://schemas.microsoft.com/office/powerpoint/2010/main" val="2577595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p>
        </p:txBody>
      </p:sp>
      <p:sp>
        <p:nvSpPr>
          <p:cNvPr id="10957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C9E5111F-48DE-4E01-8772-4C987F0276D1}" type="slidenum">
              <a:rPr lang="en-US" altLang="en-US" sz="1200" smtClean="0">
                <a:solidFill>
                  <a:schemeClr val="tx1"/>
                </a:solidFill>
              </a:rPr>
              <a:pPr/>
              <a:t>22</a:t>
            </a:fld>
            <a:endParaRPr lang="en-US" altLang="en-US" sz="1200">
              <a:solidFill>
                <a:schemeClr val="tx1"/>
              </a:solidFill>
            </a:endParaRPr>
          </a:p>
        </p:txBody>
      </p:sp>
    </p:spTree>
    <p:extLst>
      <p:ext uri="{BB962C8B-B14F-4D97-AF65-F5344CB8AC3E}">
        <p14:creationId xmlns:p14="http://schemas.microsoft.com/office/powerpoint/2010/main" val="1809393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p>
        </p:txBody>
      </p:sp>
      <p:sp>
        <p:nvSpPr>
          <p:cNvPr id="10957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C9E5111F-48DE-4E01-8772-4C987F0276D1}" type="slidenum">
              <a:rPr lang="en-US" altLang="en-US" sz="1200" smtClean="0">
                <a:solidFill>
                  <a:schemeClr val="tx1"/>
                </a:solidFill>
              </a:rPr>
              <a:pPr/>
              <a:t>23</a:t>
            </a:fld>
            <a:endParaRPr lang="en-US" altLang="en-US" sz="1200">
              <a:solidFill>
                <a:schemeClr val="tx1"/>
              </a:solidFill>
            </a:endParaRPr>
          </a:p>
        </p:txBody>
      </p:sp>
    </p:spTree>
    <p:extLst>
      <p:ext uri="{BB962C8B-B14F-4D97-AF65-F5344CB8AC3E}">
        <p14:creationId xmlns:p14="http://schemas.microsoft.com/office/powerpoint/2010/main" val="973854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1059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9C6D19B3-A491-49E8-982D-718E6A4A387A}" type="slidenum">
              <a:rPr lang="en-US" altLang="en-US" sz="1200" smtClean="0">
                <a:solidFill>
                  <a:schemeClr val="tx1"/>
                </a:solidFill>
              </a:rPr>
              <a:pPr/>
              <a:t>24</a:t>
            </a:fld>
            <a:endParaRPr lang="en-US" altLang="en-US" sz="1200">
              <a:solidFill>
                <a:schemeClr val="tx1"/>
              </a:solidFill>
            </a:endParaRPr>
          </a:p>
        </p:txBody>
      </p:sp>
    </p:spTree>
    <p:extLst>
      <p:ext uri="{BB962C8B-B14F-4D97-AF65-F5344CB8AC3E}">
        <p14:creationId xmlns:p14="http://schemas.microsoft.com/office/powerpoint/2010/main" val="1708760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altLang="en-US" dirty="0"/>
          </a:p>
        </p:txBody>
      </p:sp>
      <p:sp>
        <p:nvSpPr>
          <p:cNvPr id="11162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9D2FFE09-2A95-4E4D-B191-3E6B00C8D67A}" type="slidenum">
              <a:rPr lang="en-US" altLang="en-US" sz="1200" smtClean="0">
                <a:solidFill>
                  <a:schemeClr val="tx1"/>
                </a:solidFill>
              </a:rPr>
              <a:pPr/>
              <a:t>25</a:t>
            </a:fld>
            <a:endParaRPr lang="en-US" altLang="en-US" sz="1200">
              <a:solidFill>
                <a:schemeClr val="tx1"/>
              </a:solidFill>
            </a:endParaRPr>
          </a:p>
        </p:txBody>
      </p:sp>
    </p:spTree>
    <p:extLst>
      <p:ext uri="{BB962C8B-B14F-4D97-AF65-F5344CB8AC3E}">
        <p14:creationId xmlns:p14="http://schemas.microsoft.com/office/powerpoint/2010/main" val="4053158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1264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53CF207A-7C7B-4176-8058-B25BD15287F1}" type="slidenum">
              <a:rPr lang="en-US" altLang="en-US" sz="1200" smtClean="0">
                <a:solidFill>
                  <a:schemeClr val="tx1"/>
                </a:solidFill>
              </a:rPr>
              <a:pPr/>
              <a:t>26</a:t>
            </a:fld>
            <a:endParaRPr lang="en-US" altLang="en-US" sz="1200">
              <a:solidFill>
                <a:schemeClr val="tx1"/>
              </a:solidFill>
            </a:endParaRPr>
          </a:p>
        </p:txBody>
      </p:sp>
    </p:spTree>
    <p:extLst>
      <p:ext uri="{BB962C8B-B14F-4D97-AF65-F5344CB8AC3E}">
        <p14:creationId xmlns:p14="http://schemas.microsoft.com/office/powerpoint/2010/main" val="29458968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1366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DAA4D546-B925-4B30-8EA7-F8B0008102D9}" type="slidenum">
              <a:rPr lang="en-US" altLang="en-US" sz="1200" smtClean="0">
                <a:solidFill>
                  <a:schemeClr val="tx1"/>
                </a:solidFill>
              </a:rPr>
              <a:pPr/>
              <a:t>27</a:t>
            </a:fld>
            <a:endParaRPr lang="en-US" altLang="en-US" sz="1200">
              <a:solidFill>
                <a:schemeClr val="tx1"/>
              </a:solidFill>
            </a:endParaRPr>
          </a:p>
        </p:txBody>
      </p:sp>
    </p:spTree>
    <p:extLst>
      <p:ext uri="{BB962C8B-B14F-4D97-AF65-F5344CB8AC3E}">
        <p14:creationId xmlns:p14="http://schemas.microsoft.com/office/powerpoint/2010/main" val="4104537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1469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71913CBA-065E-4314-97BF-E00B5FE21D6A}" type="slidenum">
              <a:rPr lang="en-US" altLang="en-US" sz="1200" smtClean="0">
                <a:solidFill>
                  <a:schemeClr val="tx1"/>
                </a:solidFill>
              </a:rPr>
              <a:pPr/>
              <a:t>29</a:t>
            </a:fld>
            <a:endParaRPr lang="en-US" altLang="en-US" sz="1200">
              <a:solidFill>
                <a:schemeClr val="tx1"/>
              </a:solidFill>
            </a:endParaRPr>
          </a:p>
        </p:txBody>
      </p:sp>
    </p:spTree>
    <p:extLst>
      <p:ext uri="{BB962C8B-B14F-4D97-AF65-F5344CB8AC3E}">
        <p14:creationId xmlns:p14="http://schemas.microsoft.com/office/powerpoint/2010/main" val="25925583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1571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483DA520-0FFC-4166-BC3B-D86879E2747F}" type="slidenum">
              <a:rPr lang="en-US" altLang="en-US" sz="1200" smtClean="0">
                <a:solidFill>
                  <a:schemeClr val="tx1"/>
                </a:solidFill>
              </a:rPr>
              <a:pPr/>
              <a:t>31</a:t>
            </a:fld>
            <a:endParaRPr lang="en-US" altLang="en-US" sz="1200">
              <a:solidFill>
                <a:schemeClr val="tx1"/>
              </a:solidFill>
            </a:endParaRPr>
          </a:p>
        </p:txBody>
      </p:sp>
    </p:spTree>
    <p:extLst>
      <p:ext uri="{BB962C8B-B14F-4D97-AF65-F5344CB8AC3E}">
        <p14:creationId xmlns:p14="http://schemas.microsoft.com/office/powerpoint/2010/main" val="1430544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1674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59422BFD-AC49-48F4-99DF-5AF9E09013EE}" type="slidenum">
              <a:rPr lang="en-US" altLang="en-US" sz="1200" smtClean="0">
                <a:solidFill>
                  <a:schemeClr val="tx1"/>
                </a:solidFill>
              </a:rPr>
              <a:pPr/>
              <a:t>32</a:t>
            </a:fld>
            <a:endParaRPr lang="en-US" altLang="en-US" sz="1200">
              <a:solidFill>
                <a:schemeClr val="tx1"/>
              </a:solidFill>
            </a:endParaRPr>
          </a:p>
        </p:txBody>
      </p:sp>
    </p:spTree>
    <p:extLst>
      <p:ext uri="{BB962C8B-B14F-4D97-AF65-F5344CB8AC3E}">
        <p14:creationId xmlns:p14="http://schemas.microsoft.com/office/powerpoint/2010/main" val="7963482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1776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00B356AC-E83F-42DF-B397-E3CB0E10A9F2}" type="slidenum">
              <a:rPr lang="en-US" altLang="en-US" sz="1200" smtClean="0">
                <a:solidFill>
                  <a:schemeClr val="tx1"/>
                </a:solidFill>
              </a:rPr>
              <a:pPr/>
              <a:t>33</a:t>
            </a:fld>
            <a:endParaRPr lang="en-US" altLang="en-US" sz="1200">
              <a:solidFill>
                <a:schemeClr val="tx1"/>
              </a:solidFill>
            </a:endParaRPr>
          </a:p>
        </p:txBody>
      </p:sp>
    </p:spTree>
    <p:extLst>
      <p:ext uri="{BB962C8B-B14F-4D97-AF65-F5344CB8AC3E}">
        <p14:creationId xmlns:p14="http://schemas.microsoft.com/office/powerpoint/2010/main" val="868521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B145DE90-591C-442F-8C63-496EF9BF03B5}" type="slidenum">
              <a:rPr lang="en-US" altLang="en-US" sz="1200" smtClean="0">
                <a:solidFill>
                  <a:schemeClr val="tx1"/>
                </a:solidFill>
              </a:rPr>
              <a:pPr/>
              <a:t>4</a:t>
            </a:fld>
            <a:endParaRPr lang="en-US" altLang="en-US" sz="1200">
              <a:solidFill>
                <a:schemeClr val="tx1"/>
              </a:solidFill>
            </a:endParaRPr>
          </a:p>
        </p:txBody>
      </p:sp>
    </p:spTree>
    <p:extLst>
      <p:ext uri="{BB962C8B-B14F-4D97-AF65-F5344CB8AC3E}">
        <p14:creationId xmlns:p14="http://schemas.microsoft.com/office/powerpoint/2010/main" val="26282575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1878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A1865EA3-1DFF-49EB-AE5B-FE1827CFDEC7}" type="slidenum">
              <a:rPr lang="en-US" altLang="en-US" sz="1200" smtClean="0">
                <a:solidFill>
                  <a:schemeClr val="tx1"/>
                </a:solidFill>
              </a:rPr>
              <a:pPr/>
              <a:t>34</a:t>
            </a:fld>
            <a:endParaRPr lang="en-US" altLang="en-US" sz="1200">
              <a:solidFill>
                <a:schemeClr val="tx1"/>
              </a:solidFill>
            </a:endParaRPr>
          </a:p>
        </p:txBody>
      </p:sp>
    </p:spTree>
    <p:extLst>
      <p:ext uri="{BB962C8B-B14F-4D97-AF65-F5344CB8AC3E}">
        <p14:creationId xmlns:p14="http://schemas.microsoft.com/office/powerpoint/2010/main" val="4173512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1981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4A17A360-BEB6-4B3A-8412-BF50C31F2BC6}" type="slidenum">
              <a:rPr lang="en-US" altLang="en-US" sz="1200" smtClean="0">
                <a:solidFill>
                  <a:schemeClr val="tx1"/>
                </a:solidFill>
              </a:rPr>
              <a:pPr/>
              <a:t>35</a:t>
            </a:fld>
            <a:endParaRPr lang="en-US" altLang="en-US" sz="1200">
              <a:solidFill>
                <a:schemeClr val="tx1"/>
              </a:solidFill>
            </a:endParaRPr>
          </a:p>
        </p:txBody>
      </p:sp>
    </p:spTree>
    <p:extLst>
      <p:ext uri="{BB962C8B-B14F-4D97-AF65-F5344CB8AC3E}">
        <p14:creationId xmlns:p14="http://schemas.microsoft.com/office/powerpoint/2010/main" val="2882830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2083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74FBEF85-B267-48BA-A03D-99CBCFB5BBC7}" type="slidenum">
              <a:rPr lang="en-US" altLang="en-US" sz="1200" smtClean="0">
                <a:solidFill>
                  <a:schemeClr val="tx1"/>
                </a:solidFill>
              </a:rPr>
              <a:pPr/>
              <a:t>36</a:t>
            </a:fld>
            <a:endParaRPr lang="en-US" altLang="en-US" sz="1200">
              <a:solidFill>
                <a:schemeClr val="tx1"/>
              </a:solidFill>
            </a:endParaRPr>
          </a:p>
        </p:txBody>
      </p:sp>
    </p:spTree>
    <p:extLst>
      <p:ext uri="{BB962C8B-B14F-4D97-AF65-F5344CB8AC3E}">
        <p14:creationId xmlns:p14="http://schemas.microsoft.com/office/powerpoint/2010/main" val="6613167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2186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8B24756F-9830-41F4-A0EC-CFE8991BB2F5}" type="slidenum">
              <a:rPr lang="en-US" altLang="en-US" sz="1200" smtClean="0">
                <a:solidFill>
                  <a:schemeClr val="tx1"/>
                </a:solidFill>
              </a:rPr>
              <a:pPr/>
              <a:t>37</a:t>
            </a:fld>
            <a:endParaRPr lang="en-US" altLang="en-US" sz="1200">
              <a:solidFill>
                <a:schemeClr val="tx1"/>
              </a:solidFill>
            </a:endParaRPr>
          </a:p>
        </p:txBody>
      </p:sp>
    </p:spTree>
    <p:extLst>
      <p:ext uri="{BB962C8B-B14F-4D97-AF65-F5344CB8AC3E}">
        <p14:creationId xmlns:p14="http://schemas.microsoft.com/office/powerpoint/2010/main" val="8736523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2288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592BD5EC-3953-4EED-A428-0C206CD986AD}" type="slidenum">
              <a:rPr lang="en-US" altLang="en-US" sz="1200" smtClean="0">
                <a:solidFill>
                  <a:schemeClr val="tx1"/>
                </a:solidFill>
              </a:rPr>
              <a:pPr/>
              <a:t>38</a:t>
            </a:fld>
            <a:endParaRPr lang="en-US" altLang="en-US" sz="1200">
              <a:solidFill>
                <a:schemeClr val="tx1"/>
              </a:solidFill>
            </a:endParaRPr>
          </a:p>
        </p:txBody>
      </p:sp>
    </p:spTree>
    <p:extLst>
      <p:ext uri="{BB962C8B-B14F-4D97-AF65-F5344CB8AC3E}">
        <p14:creationId xmlns:p14="http://schemas.microsoft.com/office/powerpoint/2010/main" val="1944089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2390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32201931-4822-4260-8DBE-4A9D741DADFD}" type="slidenum">
              <a:rPr lang="en-US" altLang="en-US" sz="1200" smtClean="0">
                <a:solidFill>
                  <a:schemeClr val="tx1"/>
                </a:solidFill>
              </a:rPr>
              <a:pPr/>
              <a:t>39</a:t>
            </a:fld>
            <a:endParaRPr lang="en-US" altLang="en-US" sz="1200">
              <a:solidFill>
                <a:schemeClr val="tx1"/>
              </a:solidFill>
            </a:endParaRPr>
          </a:p>
        </p:txBody>
      </p:sp>
    </p:spTree>
    <p:extLst>
      <p:ext uri="{BB962C8B-B14F-4D97-AF65-F5344CB8AC3E}">
        <p14:creationId xmlns:p14="http://schemas.microsoft.com/office/powerpoint/2010/main" val="5749714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p>
        </p:txBody>
      </p:sp>
      <p:sp>
        <p:nvSpPr>
          <p:cNvPr id="12493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51E732B9-9E11-4423-8E46-AE8683B8C16E}" type="slidenum">
              <a:rPr lang="en-US" altLang="en-US" sz="1200" smtClean="0">
                <a:solidFill>
                  <a:schemeClr val="tx1"/>
                </a:solidFill>
              </a:rPr>
              <a:pPr/>
              <a:t>40</a:t>
            </a:fld>
            <a:endParaRPr lang="en-US" altLang="en-US" sz="1200">
              <a:solidFill>
                <a:schemeClr val="tx1"/>
              </a:solidFill>
            </a:endParaRPr>
          </a:p>
        </p:txBody>
      </p:sp>
    </p:spTree>
    <p:extLst>
      <p:ext uri="{BB962C8B-B14F-4D97-AF65-F5344CB8AC3E}">
        <p14:creationId xmlns:p14="http://schemas.microsoft.com/office/powerpoint/2010/main" val="429282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p>
        </p:txBody>
      </p:sp>
      <p:sp>
        <p:nvSpPr>
          <p:cNvPr id="12595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1BC21885-4313-44A1-8C3A-C99049D50051}" type="slidenum">
              <a:rPr lang="en-US" altLang="en-US" sz="1200" smtClean="0">
                <a:solidFill>
                  <a:schemeClr val="tx1"/>
                </a:solidFill>
              </a:rPr>
              <a:pPr/>
              <a:t>41</a:t>
            </a:fld>
            <a:endParaRPr lang="en-US" altLang="en-US" sz="1200">
              <a:solidFill>
                <a:schemeClr val="tx1"/>
              </a:solidFill>
            </a:endParaRPr>
          </a:p>
        </p:txBody>
      </p:sp>
    </p:spTree>
    <p:extLst>
      <p:ext uri="{BB962C8B-B14F-4D97-AF65-F5344CB8AC3E}">
        <p14:creationId xmlns:p14="http://schemas.microsoft.com/office/powerpoint/2010/main" val="42153760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269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A99C168E-66E5-426F-9061-B8120ABC66E1}" type="slidenum">
              <a:rPr lang="en-US" altLang="en-US" sz="1200" smtClean="0">
                <a:solidFill>
                  <a:schemeClr val="tx1"/>
                </a:solidFill>
              </a:rPr>
              <a:pPr/>
              <a:t>42</a:t>
            </a:fld>
            <a:endParaRPr lang="en-US" altLang="en-US" sz="1200">
              <a:solidFill>
                <a:schemeClr val="tx1"/>
              </a:solidFill>
            </a:endParaRPr>
          </a:p>
        </p:txBody>
      </p:sp>
    </p:spTree>
    <p:extLst>
      <p:ext uri="{BB962C8B-B14F-4D97-AF65-F5344CB8AC3E}">
        <p14:creationId xmlns:p14="http://schemas.microsoft.com/office/powerpoint/2010/main" val="14130535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a:pPr>
            <a:endParaRPr lang="en-US" dirty="0"/>
          </a:p>
        </p:txBody>
      </p:sp>
      <p:sp>
        <p:nvSpPr>
          <p:cNvPr id="12800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8851DF88-AE8E-40B2-B723-CF19FCA29F01}" type="slidenum">
              <a:rPr lang="en-US" altLang="en-US" sz="1200" smtClean="0">
                <a:solidFill>
                  <a:schemeClr val="tx1"/>
                </a:solidFill>
              </a:rPr>
              <a:pPr/>
              <a:t>43</a:t>
            </a:fld>
            <a:endParaRPr lang="en-US" altLang="en-US" sz="1200">
              <a:solidFill>
                <a:schemeClr val="tx1"/>
              </a:solidFill>
            </a:endParaRPr>
          </a:p>
        </p:txBody>
      </p:sp>
    </p:spTree>
    <p:extLst>
      <p:ext uri="{BB962C8B-B14F-4D97-AF65-F5344CB8AC3E}">
        <p14:creationId xmlns:p14="http://schemas.microsoft.com/office/powerpoint/2010/main" val="391366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9421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3FB1799C-BB60-40F0-9FB4-75B3AC23ADBE}" type="slidenum">
              <a:rPr lang="en-US" altLang="en-US" sz="1200" smtClean="0">
                <a:solidFill>
                  <a:schemeClr val="tx1"/>
                </a:solidFill>
              </a:rPr>
              <a:pPr/>
              <a:t>5</a:t>
            </a:fld>
            <a:endParaRPr lang="en-US" altLang="en-US" sz="1200">
              <a:solidFill>
                <a:schemeClr val="tx1"/>
              </a:solidFill>
            </a:endParaRPr>
          </a:p>
        </p:txBody>
      </p:sp>
    </p:spTree>
    <p:extLst>
      <p:ext uri="{BB962C8B-B14F-4D97-AF65-F5344CB8AC3E}">
        <p14:creationId xmlns:p14="http://schemas.microsoft.com/office/powerpoint/2010/main" val="5312734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2902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9D0C35C9-6AF5-4D56-BDCE-8E34D98BF5B8}" type="slidenum">
              <a:rPr lang="en-US" altLang="en-US" sz="1200" smtClean="0">
                <a:solidFill>
                  <a:schemeClr val="tx1"/>
                </a:solidFill>
              </a:rPr>
              <a:pPr/>
              <a:t>45</a:t>
            </a:fld>
            <a:endParaRPr lang="en-US" altLang="en-US" sz="1200">
              <a:solidFill>
                <a:schemeClr val="tx1"/>
              </a:solidFill>
            </a:endParaRPr>
          </a:p>
        </p:txBody>
      </p:sp>
    </p:spTree>
    <p:extLst>
      <p:ext uri="{BB962C8B-B14F-4D97-AF65-F5344CB8AC3E}">
        <p14:creationId xmlns:p14="http://schemas.microsoft.com/office/powerpoint/2010/main" val="28090842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a:pPr>
            <a:endParaRPr lang="en-US" dirty="0"/>
          </a:p>
        </p:txBody>
      </p:sp>
      <p:sp>
        <p:nvSpPr>
          <p:cNvPr id="13005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A05A5874-48E7-42A0-9FE2-83B5D36EDBA0}" type="slidenum">
              <a:rPr lang="en-US" altLang="en-US" sz="1200" smtClean="0">
                <a:solidFill>
                  <a:schemeClr val="tx1"/>
                </a:solidFill>
              </a:rPr>
              <a:pPr/>
              <a:t>46</a:t>
            </a:fld>
            <a:endParaRPr lang="en-US" altLang="en-US" sz="1200">
              <a:solidFill>
                <a:schemeClr val="tx1"/>
              </a:solidFill>
            </a:endParaRPr>
          </a:p>
        </p:txBody>
      </p:sp>
    </p:spTree>
    <p:extLst>
      <p:ext uri="{BB962C8B-B14F-4D97-AF65-F5344CB8AC3E}">
        <p14:creationId xmlns:p14="http://schemas.microsoft.com/office/powerpoint/2010/main" val="31636352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3107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1969DF9F-BB15-461E-B4DC-E3D006301EAE}" type="slidenum">
              <a:rPr lang="en-US" altLang="en-US" sz="1200" smtClean="0">
                <a:solidFill>
                  <a:schemeClr val="tx1"/>
                </a:solidFill>
              </a:rPr>
              <a:pPr/>
              <a:t>47</a:t>
            </a:fld>
            <a:endParaRPr lang="en-US" altLang="en-US" sz="1200">
              <a:solidFill>
                <a:schemeClr val="tx1"/>
              </a:solidFill>
            </a:endParaRPr>
          </a:p>
        </p:txBody>
      </p:sp>
    </p:spTree>
    <p:extLst>
      <p:ext uri="{BB962C8B-B14F-4D97-AF65-F5344CB8AC3E}">
        <p14:creationId xmlns:p14="http://schemas.microsoft.com/office/powerpoint/2010/main" val="12282019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eaLnBrk="1" hangingPunct="1">
              <a:defRPr/>
            </a:pPr>
            <a:endParaRPr lang="en-US" altLang="en-US" dirty="0"/>
          </a:p>
        </p:txBody>
      </p:sp>
      <p:sp>
        <p:nvSpPr>
          <p:cNvPr id="13210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320A8D52-32C9-4420-94C9-C619B4F38065}" type="slidenum">
              <a:rPr lang="en-US" altLang="en-US" sz="1200" smtClean="0">
                <a:solidFill>
                  <a:schemeClr val="tx1"/>
                </a:solidFill>
              </a:rPr>
              <a:pPr/>
              <a:t>48</a:t>
            </a:fld>
            <a:endParaRPr lang="en-US" altLang="en-US" sz="1200">
              <a:solidFill>
                <a:schemeClr val="tx1"/>
              </a:solidFill>
            </a:endParaRPr>
          </a:p>
        </p:txBody>
      </p:sp>
    </p:spTree>
    <p:extLst>
      <p:ext uri="{BB962C8B-B14F-4D97-AF65-F5344CB8AC3E}">
        <p14:creationId xmlns:p14="http://schemas.microsoft.com/office/powerpoint/2010/main" val="40526117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3312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6C92E7E4-D5DD-4D55-8300-EF0FEE01BFDB}" type="slidenum">
              <a:rPr lang="en-US" altLang="en-US" sz="1200" smtClean="0">
                <a:solidFill>
                  <a:schemeClr val="tx1"/>
                </a:solidFill>
              </a:rPr>
              <a:pPr/>
              <a:t>49</a:t>
            </a:fld>
            <a:endParaRPr lang="en-US" altLang="en-US" sz="1200">
              <a:solidFill>
                <a:schemeClr val="tx1"/>
              </a:solidFill>
            </a:endParaRPr>
          </a:p>
        </p:txBody>
      </p:sp>
    </p:spTree>
    <p:extLst>
      <p:ext uri="{BB962C8B-B14F-4D97-AF65-F5344CB8AC3E}">
        <p14:creationId xmlns:p14="http://schemas.microsoft.com/office/powerpoint/2010/main" val="35103610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3414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286F52F9-18CE-4952-997E-45366E0B2343}" type="slidenum">
              <a:rPr lang="en-US" altLang="en-US" sz="1200" smtClean="0">
                <a:solidFill>
                  <a:schemeClr val="tx1"/>
                </a:solidFill>
              </a:rPr>
              <a:pPr/>
              <a:t>50</a:t>
            </a:fld>
            <a:endParaRPr lang="en-US" altLang="en-US" sz="1200">
              <a:solidFill>
                <a:schemeClr val="tx1"/>
              </a:solidFill>
            </a:endParaRPr>
          </a:p>
        </p:txBody>
      </p:sp>
    </p:spTree>
    <p:extLst>
      <p:ext uri="{BB962C8B-B14F-4D97-AF65-F5344CB8AC3E}">
        <p14:creationId xmlns:p14="http://schemas.microsoft.com/office/powerpoint/2010/main" val="38929687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3517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74908F87-F879-44D1-924C-4BBB89D7A32E}" type="slidenum">
              <a:rPr lang="en-US" altLang="en-US" sz="1200" smtClean="0">
                <a:solidFill>
                  <a:schemeClr val="tx1"/>
                </a:solidFill>
              </a:rPr>
              <a:pPr/>
              <a:t>51</a:t>
            </a:fld>
            <a:endParaRPr lang="en-US" altLang="en-US" sz="1200">
              <a:solidFill>
                <a:schemeClr val="tx1"/>
              </a:solidFill>
            </a:endParaRPr>
          </a:p>
        </p:txBody>
      </p:sp>
    </p:spTree>
    <p:extLst>
      <p:ext uri="{BB962C8B-B14F-4D97-AF65-F5344CB8AC3E}">
        <p14:creationId xmlns:p14="http://schemas.microsoft.com/office/powerpoint/2010/main" val="15983753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3619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FF6BB8B2-7811-4AD5-B5BE-588D107B5343}" type="slidenum">
              <a:rPr lang="en-US" altLang="en-US" sz="1200" smtClean="0">
                <a:solidFill>
                  <a:schemeClr val="tx1"/>
                </a:solidFill>
              </a:rPr>
              <a:pPr/>
              <a:t>52</a:t>
            </a:fld>
            <a:endParaRPr lang="en-US" altLang="en-US" sz="1200">
              <a:solidFill>
                <a:schemeClr val="tx1"/>
              </a:solidFill>
            </a:endParaRPr>
          </a:p>
        </p:txBody>
      </p:sp>
    </p:spTree>
    <p:extLst>
      <p:ext uri="{BB962C8B-B14F-4D97-AF65-F5344CB8AC3E}">
        <p14:creationId xmlns:p14="http://schemas.microsoft.com/office/powerpoint/2010/main" val="13617285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3722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B53543C1-467B-4D8E-80C5-E45490ADF8A1}" type="slidenum">
              <a:rPr lang="en-US" altLang="en-US" sz="1200" smtClean="0">
                <a:solidFill>
                  <a:schemeClr val="tx1"/>
                </a:solidFill>
              </a:rPr>
              <a:pPr/>
              <a:t>53</a:t>
            </a:fld>
            <a:endParaRPr lang="en-US" altLang="en-US" sz="1200">
              <a:solidFill>
                <a:schemeClr val="tx1"/>
              </a:solidFill>
            </a:endParaRPr>
          </a:p>
        </p:txBody>
      </p:sp>
    </p:spTree>
    <p:extLst>
      <p:ext uri="{BB962C8B-B14F-4D97-AF65-F5344CB8AC3E}">
        <p14:creationId xmlns:p14="http://schemas.microsoft.com/office/powerpoint/2010/main" val="29087431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3824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CE7922A9-2EE7-453C-9E2A-62D62FBCAD8C}" type="slidenum">
              <a:rPr lang="en-US" altLang="en-US" sz="1200" smtClean="0">
                <a:solidFill>
                  <a:schemeClr val="tx1"/>
                </a:solidFill>
              </a:rPr>
              <a:pPr/>
              <a:t>54</a:t>
            </a:fld>
            <a:endParaRPr lang="en-US" altLang="en-US" sz="1200">
              <a:solidFill>
                <a:schemeClr val="tx1"/>
              </a:solidFill>
            </a:endParaRPr>
          </a:p>
        </p:txBody>
      </p:sp>
    </p:spTree>
    <p:extLst>
      <p:ext uri="{BB962C8B-B14F-4D97-AF65-F5344CB8AC3E}">
        <p14:creationId xmlns:p14="http://schemas.microsoft.com/office/powerpoint/2010/main" val="1678539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9523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44E8D079-2971-4C8F-B7BE-FF92C40182E0}" type="slidenum">
              <a:rPr lang="en-US" altLang="en-US" sz="1200" smtClean="0">
                <a:solidFill>
                  <a:schemeClr val="tx1"/>
                </a:solidFill>
              </a:rPr>
              <a:pPr/>
              <a:t>6</a:t>
            </a:fld>
            <a:endParaRPr lang="en-US" altLang="en-US" sz="1200">
              <a:solidFill>
                <a:schemeClr val="tx1"/>
              </a:solidFill>
            </a:endParaRPr>
          </a:p>
        </p:txBody>
      </p:sp>
    </p:spTree>
    <p:extLst>
      <p:ext uri="{BB962C8B-B14F-4D97-AF65-F5344CB8AC3E}">
        <p14:creationId xmlns:p14="http://schemas.microsoft.com/office/powerpoint/2010/main" val="8600326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3926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E3E3F286-0B0B-4974-A30C-97BCE0E73486}" type="slidenum">
              <a:rPr lang="en-US" altLang="en-US" sz="1200" smtClean="0">
                <a:solidFill>
                  <a:schemeClr val="tx1"/>
                </a:solidFill>
              </a:rPr>
              <a:pPr/>
              <a:t>55</a:t>
            </a:fld>
            <a:endParaRPr lang="en-US" altLang="en-US" sz="1200">
              <a:solidFill>
                <a:schemeClr val="tx1"/>
              </a:solidFill>
            </a:endParaRPr>
          </a:p>
        </p:txBody>
      </p:sp>
    </p:spTree>
    <p:extLst>
      <p:ext uri="{BB962C8B-B14F-4D97-AF65-F5344CB8AC3E}">
        <p14:creationId xmlns:p14="http://schemas.microsoft.com/office/powerpoint/2010/main" val="16640967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4029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D88B1508-F5F8-438A-8D11-5C8105A93EAC}" type="slidenum">
              <a:rPr lang="en-US" altLang="en-US" sz="1200" smtClean="0">
                <a:solidFill>
                  <a:schemeClr val="tx1"/>
                </a:solidFill>
              </a:rPr>
              <a:pPr/>
              <a:t>56</a:t>
            </a:fld>
            <a:endParaRPr lang="en-US" altLang="en-US" sz="1200">
              <a:solidFill>
                <a:schemeClr val="tx1"/>
              </a:solidFill>
            </a:endParaRPr>
          </a:p>
        </p:txBody>
      </p:sp>
    </p:spTree>
    <p:extLst>
      <p:ext uri="{BB962C8B-B14F-4D97-AF65-F5344CB8AC3E}">
        <p14:creationId xmlns:p14="http://schemas.microsoft.com/office/powerpoint/2010/main" val="25587896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4131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B4FB1E89-5DBF-48BD-832E-E8BCDB9E2790}" type="slidenum">
              <a:rPr lang="en-US" altLang="en-US" sz="1200" smtClean="0">
                <a:solidFill>
                  <a:schemeClr val="tx1"/>
                </a:solidFill>
              </a:rPr>
              <a:pPr/>
              <a:t>57</a:t>
            </a:fld>
            <a:endParaRPr lang="en-US" altLang="en-US" sz="1200">
              <a:solidFill>
                <a:schemeClr val="tx1"/>
              </a:solidFill>
            </a:endParaRPr>
          </a:p>
        </p:txBody>
      </p:sp>
    </p:spTree>
    <p:extLst>
      <p:ext uri="{BB962C8B-B14F-4D97-AF65-F5344CB8AC3E}">
        <p14:creationId xmlns:p14="http://schemas.microsoft.com/office/powerpoint/2010/main" val="37251873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4234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0B37DA17-127B-4FB4-8A92-DD69F7077382}" type="slidenum">
              <a:rPr lang="en-US" altLang="en-US" sz="1200" smtClean="0">
                <a:solidFill>
                  <a:schemeClr val="tx1"/>
                </a:solidFill>
              </a:rPr>
              <a:pPr/>
              <a:t>58</a:t>
            </a:fld>
            <a:endParaRPr lang="en-US" altLang="en-US" sz="1200">
              <a:solidFill>
                <a:schemeClr val="tx1"/>
              </a:solidFill>
            </a:endParaRPr>
          </a:p>
        </p:txBody>
      </p:sp>
    </p:spTree>
    <p:extLst>
      <p:ext uri="{BB962C8B-B14F-4D97-AF65-F5344CB8AC3E}">
        <p14:creationId xmlns:p14="http://schemas.microsoft.com/office/powerpoint/2010/main" val="9707888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4336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9FB064EE-6D35-4E04-96CE-DD3CB9C0E194}" type="slidenum">
              <a:rPr lang="en-US" altLang="en-US" sz="1200" smtClean="0">
                <a:solidFill>
                  <a:schemeClr val="tx1"/>
                </a:solidFill>
              </a:rPr>
              <a:pPr/>
              <a:t>59</a:t>
            </a:fld>
            <a:endParaRPr lang="en-US" altLang="en-US" sz="1200">
              <a:solidFill>
                <a:schemeClr val="tx1"/>
              </a:solidFill>
            </a:endParaRPr>
          </a:p>
        </p:txBody>
      </p:sp>
    </p:spTree>
    <p:extLst>
      <p:ext uri="{BB962C8B-B14F-4D97-AF65-F5344CB8AC3E}">
        <p14:creationId xmlns:p14="http://schemas.microsoft.com/office/powerpoint/2010/main" val="19133744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4643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B8835AE2-8DF0-4BE3-AB85-921950E78B2B}" type="slidenum">
              <a:rPr lang="en-US" altLang="en-US" sz="1200" smtClean="0">
                <a:solidFill>
                  <a:schemeClr val="tx1"/>
                </a:solidFill>
              </a:rPr>
              <a:pPr/>
              <a:t>61</a:t>
            </a:fld>
            <a:endParaRPr lang="en-US" altLang="en-US" sz="1200">
              <a:solidFill>
                <a:schemeClr val="tx1"/>
              </a:solidFill>
            </a:endParaRPr>
          </a:p>
        </p:txBody>
      </p:sp>
    </p:spTree>
    <p:extLst>
      <p:ext uri="{BB962C8B-B14F-4D97-AF65-F5344CB8AC3E}">
        <p14:creationId xmlns:p14="http://schemas.microsoft.com/office/powerpoint/2010/main" val="12061749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4746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1FDEE3A1-80D3-411E-8424-76199FDE4D38}" type="slidenum">
              <a:rPr lang="en-US" altLang="en-US" sz="1200" smtClean="0">
                <a:solidFill>
                  <a:schemeClr val="tx1"/>
                </a:solidFill>
              </a:rPr>
              <a:pPr/>
              <a:t>62</a:t>
            </a:fld>
            <a:endParaRPr lang="en-US" altLang="en-US" sz="1200">
              <a:solidFill>
                <a:schemeClr val="tx1"/>
              </a:solidFill>
            </a:endParaRPr>
          </a:p>
        </p:txBody>
      </p:sp>
    </p:spTree>
    <p:extLst>
      <p:ext uri="{BB962C8B-B14F-4D97-AF65-F5344CB8AC3E}">
        <p14:creationId xmlns:p14="http://schemas.microsoft.com/office/powerpoint/2010/main" val="6227756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4848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77B4C9F9-2809-496B-B922-FA47D1EDBEC1}" type="slidenum">
              <a:rPr lang="en-US" altLang="en-US" sz="1200" smtClean="0">
                <a:solidFill>
                  <a:schemeClr val="tx1"/>
                </a:solidFill>
              </a:rPr>
              <a:pPr/>
              <a:t>63</a:t>
            </a:fld>
            <a:endParaRPr lang="en-US" altLang="en-US" sz="1200">
              <a:solidFill>
                <a:schemeClr val="tx1"/>
              </a:solidFill>
            </a:endParaRPr>
          </a:p>
        </p:txBody>
      </p:sp>
    </p:spTree>
    <p:extLst>
      <p:ext uri="{BB962C8B-B14F-4D97-AF65-F5344CB8AC3E}">
        <p14:creationId xmlns:p14="http://schemas.microsoft.com/office/powerpoint/2010/main" val="22559842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4950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E218B6FC-6C6B-4C50-B816-897A72CF9892}" type="slidenum">
              <a:rPr lang="en-US" altLang="en-US" sz="1200" smtClean="0">
                <a:solidFill>
                  <a:schemeClr val="tx1"/>
                </a:solidFill>
              </a:rPr>
              <a:pPr/>
              <a:t>65</a:t>
            </a:fld>
            <a:endParaRPr lang="en-US" altLang="en-US" sz="1200">
              <a:solidFill>
                <a:schemeClr val="tx1"/>
              </a:solidFill>
            </a:endParaRPr>
          </a:p>
        </p:txBody>
      </p:sp>
    </p:spTree>
    <p:extLst>
      <p:ext uri="{BB962C8B-B14F-4D97-AF65-F5344CB8AC3E}">
        <p14:creationId xmlns:p14="http://schemas.microsoft.com/office/powerpoint/2010/main" val="5957341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5053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6DEA00A8-421F-46DF-B4C1-823A9ECE84BC}" type="slidenum">
              <a:rPr lang="en-US" altLang="en-US" sz="1200" smtClean="0">
                <a:solidFill>
                  <a:schemeClr val="tx1"/>
                </a:solidFill>
              </a:rPr>
              <a:pPr/>
              <a:t>66</a:t>
            </a:fld>
            <a:endParaRPr lang="en-US" altLang="en-US" sz="1200">
              <a:solidFill>
                <a:schemeClr val="tx1"/>
              </a:solidFill>
            </a:endParaRPr>
          </a:p>
        </p:txBody>
      </p:sp>
    </p:spTree>
    <p:extLst>
      <p:ext uri="{BB962C8B-B14F-4D97-AF65-F5344CB8AC3E}">
        <p14:creationId xmlns:p14="http://schemas.microsoft.com/office/powerpoint/2010/main" val="2982372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9626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7E9DEB96-1C3E-4109-AA55-A0EE716CED83}" type="slidenum">
              <a:rPr lang="en-US" altLang="en-US" sz="1200" smtClean="0">
                <a:solidFill>
                  <a:schemeClr val="tx1"/>
                </a:solidFill>
              </a:rPr>
              <a:pPr/>
              <a:t>7</a:t>
            </a:fld>
            <a:endParaRPr lang="en-US" altLang="en-US" sz="1200">
              <a:solidFill>
                <a:schemeClr val="tx1"/>
              </a:solidFill>
            </a:endParaRPr>
          </a:p>
        </p:txBody>
      </p:sp>
    </p:spTree>
    <p:extLst>
      <p:ext uri="{BB962C8B-B14F-4D97-AF65-F5344CB8AC3E}">
        <p14:creationId xmlns:p14="http://schemas.microsoft.com/office/powerpoint/2010/main" val="8143403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5155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FDE9EFD0-70A7-4E47-A252-AA2A105A095F}" type="slidenum">
              <a:rPr lang="en-US" altLang="en-US" sz="1200" smtClean="0">
                <a:solidFill>
                  <a:schemeClr val="tx1"/>
                </a:solidFill>
              </a:rPr>
              <a:pPr/>
              <a:t>67</a:t>
            </a:fld>
            <a:endParaRPr lang="en-US" altLang="en-US" sz="1200">
              <a:solidFill>
                <a:schemeClr val="tx1"/>
              </a:solidFill>
            </a:endParaRPr>
          </a:p>
        </p:txBody>
      </p:sp>
    </p:spTree>
    <p:extLst>
      <p:ext uri="{BB962C8B-B14F-4D97-AF65-F5344CB8AC3E}">
        <p14:creationId xmlns:p14="http://schemas.microsoft.com/office/powerpoint/2010/main" val="25489880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a:ln/>
        </p:spPr>
      </p:sp>
      <p:sp>
        <p:nvSpPr>
          <p:cNvPr id="1525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p>
        </p:txBody>
      </p:sp>
      <p:sp>
        <p:nvSpPr>
          <p:cNvPr id="1525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830A9701-1844-4B3D-9AF7-031955855CFE}" type="slidenum">
              <a:rPr lang="en-US" altLang="en-US" sz="1200" smtClean="0">
                <a:solidFill>
                  <a:schemeClr val="tx1"/>
                </a:solidFill>
              </a:rPr>
              <a:pPr/>
              <a:t>68</a:t>
            </a:fld>
            <a:endParaRPr lang="en-US" altLang="en-US" sz="1200">
              <a:solidFill>
                <a:schemeClr val="tx1"/>
              </a:solidFill>
            </a:endParaRPr>
          </a:p>
        </p:txBody>
      </p:sp>
    </p:spTree>
    <p:extLst>
      <p:ext uri="{BB962C8B-B14F-4D97-AF65-F5344CB8AC3E}">
        <p14:creationId xmlns:p14="http://schemas.microsoft.com/office/powerpoint/2010/main" val="8935785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5360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9A88FD86-672C-4ABC-9E62-8D889A8FC6D6}" type="slidenum">
              <a:rPr lang="en-US" altLang="en-US" sz="1200" smtClean="0">
                <a:solidFill>
                  <a:schemeClr val="tx1"/>
                </a:solidFill>
              </a:rPr>
              <a:pPr/>
              <a:t>69</a:t>
            </a:fld>
            <a:endParaRPr lang="en-US" altLang="en-US" sz="1200">
              <a:solidFill>
                <a:schemeClr val="tx1"/>
              </a:solidFill>
            </a:endParaRPr>
          </a:p>
        </p:txBody>
      </p:sp>
    </p:spTree>
    <p:extLst>
      <p:ext uri="{BB962C8B-B14F-4D97-AF65-F5344CB8AC3E}">
        <p14:creationId xmlns:p14="http://schemas.microsoft.com/office/powerpoint/2010/main" val="31814764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5872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500BABD7-2A38-4C7F-8ADB-3193AAB6B620}" type="slidenum">
              <a:rPr lang="en-US" altLang="en-US" sz="1200" smtClean="0">
                <a:solidFill>
                  <a:schemeClr val="tx1"/>
                </a:solidFill>
              </a:rPr>
              <a:pPr/>
              <a:t>70</a:t>
            </a:fld>
            <a:endParaRPr lang="en-US" altLang="en-US" sz="1200">
              <a:solidFill>
                <a:schemeClr val="tx1"/>
              </a:solidFill>
            </a:endParaRPr>
          </a:p>
        </p:txBody>
      </p:sp>
    </p:spTree>
    <p:extLst>
      <p:ext uri="{BB962C8B-B14F-4D97-AF65-F5344CB8AC3E}">
        <p14:creationId xmlns:p14="http://schemas.microsoft.com/office/powerpoint/2010/main" val="15677060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5974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E21B7CA6-1181-4031-8FDD-CE487D6763D4}" type="slidenum">
              <a:rPr lang="en-US" altLang="en-US" sz="1200" smtClean="0">
                <a:solidFill>
                  <a:schemeClr val="tx1"/>
                </a:solidFill>
              </a:rPr>
              <a:pPr/>
              <a:t>71</a:t>
            </a:fld>
            <a:endParaRPr lang="en-US" altLang="en-US" sz="1200">
              <a:solidFill>
                <a:schemeClr val="tx1"/>
              </a:solidFill>
            </a:endParaRPr>
          </a:p>
        </p:txBody>
      </p:sp>
    </p:spTree>
    <p:extLst>
      <p:ext uri="{BB962C8B-B14F-4D97-AF65-F5344CB8AC3E}">
        <p14:creationId xmlns:p14="http://schemas.microsoft.com/office/powerpoint/2010/main" val="25885694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6077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9D6493C0-1DB6-4B25-9381-86C6F6B4C7F9}" type="slidenum">
              <a:rPr lang="en-US" altLang="en-US" sz="1200" smtClean="0">
                <a:solidFill>
                  <a:schemeClr val="tx1"/>
                </a:solidFill>
              </a:rPr>
              <a:pPr/>
              <a:t>72</a:t>
            </a:fld>
            <a:endParaRPr lang="en-US" altLang="en-US" sz="1200">
              <a:solidFill>
                <a:schemeClr val="tx1"/>
              </a:solidFill>
            </a:endParaRPr>
          </a:p>
        </p:txBody>
      </p:sp>
    </p:spTree>
    <p:extLst>
      <p:ext uri="{BB962C8B-B14F-4D97-AF65-F5344CB8AC3E}">
        <p14:creationId xmlns:p14="http://schemas.microsoft.com/office/powerpoint/2010/main" val="40112084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p>
        </p:txBody>
      </p:sp>
      <p:sp>
        <p:nvSpPr>
          <p:cNvPr id="16179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043E1841-3AFD-4B0B-AA2E-31376234D615}" type="slidenum">
              <a:rPr lang="en-US" altLang="en-US" sz="1200" smtClean="0">
                <a:solidFill>
                  <a:schemeClr val="tx1"/>
                </a:solidFill>
              </a:rPr>
              <a:pPr/>
              <a:t>73</a:t>
            </a:fld>
            <a:endParaRPr lang="en-US" altLang="en-US" sz="1200">
              <a:solidFill>
                <a:schemeClr val="tx1"/>
              </a:solidFill>
            </a:endParaRPr>
          </a:p>
        </p:txBody>
      </p:sp>
    </p:spTree>
    <p:extLst>
      <p:ext uri="{BB962C8B-B14F-4D97-AF65-F5344CB8AC3E}">
        <p14:creationId xmlns:p14="http://schemas.microsoft.com/office/powerpoint/2010/main" val="19963375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6282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521437BF-1AC2-4096-863E-B72010DF6AF1}" type="slidenum">
              <a:rPr lang="en-US" altLang="en-US" sz="1200" smtClean="0">
                <a:solidFill>
                  <a:schemeClr val="tx1"/>
                </a:solidFill>
              </a:rPr>
              <a:pPr/>
              <a:t>74</a:t>
            </a:fld>
            <a:endParaRPr lang="en-US" altLang="en-US" sz="1200">
              <a:solidFill>
                <a:schemeClr val="tx1"/>
              </a:solidFill>
            </a:endParaRPr>
          </a:p>
        </p:txBody>
      </p:sp>
    </p:spTree>
    <p:extLst>
      <p:ext uri="{BB962C8B-B14F-4D97-AF65-F5344CB8AC3E}">
        <p14:creationId xmlns:p14="http://schemas.microsoft.com/office/powerpoint/2010/main" val="31713913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a:ln/>
        </p:spPr>
      </p:sp>
      <p:sp>
        <p:nvSpPr>
          <p:cNvPr id="16384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p>
        </p:txBody>
      </p:sp>
      <p:sp>
        <p:nvSpPr>
          <p:cNvPr id="16384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8AB53B9B-497E-410C-AB76-8172DAAE20C5}" type="slidenum">
              <a:rPr lang="en-US" altLang="en-US" sz="1200" smtClean="0">
                <a:solidFill>
                  <a:schemeClr val="tx1"/>
                </a:solidFill>
              </a:rPr>
              <a:pPr/>
              <a:t>75</a:t>
            </a:fld>
            <a:endParaRPr lang="en-US" altLang="en-US" sz="1200">
              <a:solidFill>
                <a:schemeClr val="tx1"/>
              </a:solidFill>
            </a:endParaRPr>
          </a:p>
        </p:txBody>
      </p:sp>
    </p:spTree>
    <p:extLst>
      <p:ext uri="{BB962C8B-B14F-4D97-AF65-F5344CB8AC3E}">
        <p14:creationId xmlns:p14="http://schemas.microsoft.com/office/powerpoint/2010/main" val="30783807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a:ln/>
        </p:spPr>
      </p:sp>
      <p:sp>
        <p:nvSpPr>
          <p:cNvPr id="16486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p>
        </p:txBody>
      </p:sp>
      <p:sp>
        <p:nvSpPr>
          <p:cNvPr id="16486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8D11C7DD-4C01-4881-AB85-0F9006736900}" type="slidenum">
              <a:rPr lang="en-US" altLang="en-US" sz="1200" smtClean="0">
                <a:solidFill>
                  <a:schemeClr val="tx1"/>
                </a:solidFill>
              </a:rPr>
              <a:pPr/>
              <a:t>76</a:t>
            </a:fld>
            <a:endParaRPr lang="en-US" altLang="en-US" sz="1200">
              <a:solidFill>
                <a:schemeClr val="tx1"/>
              </a:solidFill>
            </a:endParaRPr>
          </a:p>
        </p:txBody>
      </p:sp>
    </p:spTree>
    <p:extLst>
      <p:ext uri="{BB962C8B-B14F-4D97-AF65-F5344CB8AC3E}">
        <p14:creationId xmlns:p14="http://schemas.microsoft.com/office/powerpoint/2010/main" val="633720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p>
        </p:txBody>
      </p:sp>
      <p:sp>
        <p:nvSpPr>
          <p:cNvPr id="9728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50B28B1B-6FE5-4FD7-9FE8-A449D24994E3}" type="slidenum">
              <a:rPr lang="en-US" altLang="en-US" sz="1200" smtClean="0">
                <a:solidFill>
                  <a:schemeClr val="tx1"/>
                </a:solidFill>
              </a:rPr>
              <a:pPr/>
              <a:t>8</a:t>
            </a:fld>
            <a:endParaRPr lang="en-US" altLang="en-US" sz="1200">
              <a:solidFill>
                <a:schemeClr val="tx1"/>
              </a:solidFill>
            </a:endParaRPr>
          </a:p>
        </p:txBody>
      </p:sp>
    </p:spTree>
    <p:extLst>
      <p:ext uri="{BB962C8B-B14F-4D97-AF65-F5344CB8AC3E}">
        <p14:creationId xmlns:p14="http://schemas.microsoft.com/office/powerpoint/2010/main" val="28305371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a:ln/>
        </p:spPr>
      </p:sp>
      <p:sp>
        <p:nvSpPr>
          <p:cNvPr id="16589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
        <p:nvSpPr>
          <p:cNvPr id="16589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07B7489B-EBE1-465E-A1DF-0A4D608F83E1}" type="slidenum">
              <a:rPr lang="en-US" altLang="en-US" sz="1200" smtClean="0">
                <a:solidFill>
                  <a:schemeClr val="tx1"/>
                </a:solidFill>
              </a:rPr>
              <a:pPr/>
              <a:t>77</a:t>
            </a:fld>
            <a:endParaRPr lang="en-US" altLang="en-US" sz="1200">
              <a:solidFill>
                <a:schemeClr val="tx1"/>
              </a:solidFill>
            </a:endParaRPr>
          </a:p>
        </p:txBody>
      </p:sp>
    </p:spTree>
    <p:extLst>
      <p:ext uri="{BB962C8B-B14F-4D97-AF65-F5344CB8AC3E}">
        <p14:creationId xmlns:p14="http://schemas.microsoft.com/office/powerpoint/2010/main" val="35344646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6691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4F8355DD-9C93-48A1-89EC-9297CEAB5A33}" type="slidenum">
              <a:rPr lang="en-US" altLang="en-US" sz="1200" smtClean="0">
                <a:solidFill>
                  <a:schemeClr val="tx1"/>
                </a:solidFill>
              </a:rPr>
              <a:pPr/>
              <a:t>78</a:t>
            </a:fld>
            <a:endParaRPr lang="en-US" altLang="en-US" sz="1200">
              <a:solidFill>
                <a:schemeClr val="tx1"/>
              </a:solidFill>
            </a:endParaRPr>
          </a:p>
        </p:txBody>
      </p:sp>
    </p:spTree>
    <p:extLst>
      <p:ext uri="{BB962C8B-B14F-4D97-AF65-F5344CB8AC3E}">
        <p14:creationId xmlns:p14="http://schemas.microsoft.com/office/powerpoint/2010/main" val="28875064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6794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C60EA3CE-88DA-41D9-9DB7-4DEDFCC7CD87}" type="slidenum">
              <a:rPr lang="en-US" altLang="en-US" sz="1200" smtClean="0">
                <a:solidFill>
                  <a:schemeClr val="tx1"/>
                </a:solidFill>
              </a:rPr>
              <a:pPr/>
              <a:t>79</a:t>
            </a:fld>
            <a:endParaRPr lang="en-US" altLang="en-US" sz="1200">
              <a:solidFill>
                <a:schemeClr val="tx1"/>
              </a:solidFill>
            </a:endParaRPr>
          </a:p>
        </p:txBody>
      </p:sp>
    </p:spTree>
    <p:extLst>
      <p:ext uri="{BB962C8B-B14F-4D97-AF65-F5344CB8AC3E}">
        <p14:creationId xmlns:p14="http://schemas.microsoft.com/office/powerpoint/2010/main" val="28264610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6896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ABC9A867-0AB7-46B6-AE34-1497CB4BDFCB}" type="slidenum">
              <a:rPr lang="en-US" altLang="en-US" sz="1200" smtClean="0">
                <a:solidFill>
                  <a:schemeClr val="tx1"/>
                </a:solidFill>
              </a:rPr>
              <a:pPr/>
              <a:t>80</a:t>
            </a:fld>
            <a:endParaRPr lang="en-US" altLang="en-US" sz="1200">
              <a:solidFill>
                <a:schemeClr val="tx1"/>
              </a:solidFill>
            </a:endParaRPr>
          </a:p>
        </p:txBody>
      </p:sp>
    </p:spTree>
    <p:extLst>
      <p:ext uri="{BB962C8B-B14F-4D97-AF65-F5344CB8AC3E}">
        <p14:creationId xmlns:p14="http://schemas.microsoft.com/office/powerpoint/2010/main" val="2523026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7101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7B58963D-829D-44B2-ABC2-A21BB115FCB6}" type="slidenum">
              <a:rPr lang="en-US" altLang="en-US" sz="1200" smtClean="0">
                <a:solidFill>
                  <a:schemeClr val="tx1"/>
                </a:solidFill>
              </a:rPr>
              <a:pPr/>
              <a:t>81</a:t>
            </a:fld>
            <a:endParaRPr lang="en-US" altLang="en-US" sz="1200">
              <a:solidFill>
                <a:schemeClr val="tx1"/>
              </a:solidFill>
            </a:endParaRPr>
          </a:p>
        </p:txBody>
      </p:sp>
    </p:spTree>
    <p:extLst>
      <p:ext uri="{BB962C8B-B14F-4D97-AF65-F5344CB8AC3E}">
        <p14:creationId xmlns:p14="http://schemas.microsoft.com/office/powerpoint/2010/main" val="17574099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7203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30BBDD9D-D46B-4252-8703-470250C0452F}" type="slidenum">
              <a:rPr lang="en-US" altLang="en-US" sz="1200" smtClean="0">
                <a:solidFill>
                  <a:schemeClr val="tx1"/>
                </a:solidFill>
              </a:rPr>
              <a:pPr/>
              <a:t>82</a:t>
            </a:fld>
            <a:endParaRPr lang="en-US" altLang="en-US" sz="1200">
              <a:solidFill>
                <a:schemeClr val="tx1"/>
              </a:solidFill>
            </a:endParaRPr>
          </a:p>
        </p:txBody>
      </p:sp>
    </p:spTree>
    <p:extLst>
      <p:ext uri="{BB962C8B-B14F-4D97-AF65-F5344CB8AC3E}">
        <p14:creationId xmlns:p14="http://schemas.microsoft.com/office/powerpoint/2010/main" val="27307630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17306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4B717BFF-B988-49DE-A5A1-211DAA5E92F0}" type="slidenum">
              <a:rPr lang="en-US" altLang="en-US" sz="1200" smtClean="0">
                <a:solidFill>
                  <a:schemeClr val="tx1"/>
                </a:solidFill>
              </a:rPr>
              <a:pPr/>
              <a:t>83</a:t>
            </a:fld>
            <a:endParaRPr lang="en-US" altLang="en-US" sz="1200">
              <a:solidFill>
                <a:schemeClr val="tx1"/>
              </a:solidFill>
            </a:endParaRPr>
          </a:p>
        </p:txBody>
      </p:sp>
    </p:spTree>
    <p:extLst>
      <p:ext uri="{BB962C8B-B14F-4D97-AF65-F5344CB8AC3E}">
        <p14:creationId xmlns:p14="http://schemas.microsoft.com/office/powerpoint/2010/main" val="4120693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9830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9BB421E3-E4A5-4E35-9F45-B767B07C382D}" type="slidenum">
              <a:rPr lang="en-US" altLang="en-US" sz="1200" smtClean="0">
                <a:solidFill>
                  <a:schemeClr val="tx1"/>
                </a:solidFill>
              </a:rPr>
              <a:pPr/>
              <a:t>9</a:t>
            </a:fld>
            <a:endParaRPr lang="en-US" altLang="en-US" sz="1200">
              <a:solidFill>
                <a:schemeClr val="tx1"/>
              </a:solidFill>
            </a:endParaRPr>
          </a:p>
        </p:txBody>
      </p:sp>
    </p:spTree>
    <p:extLst>
      <p:ext uri="{BB962C8B-B14F-4D97-AF65-F5344CB8AC3E}">
        <p14:creationId xmlns:p14="http://schemas.microsoft.com/office/powerpoint/2010/main" val="4014341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rgbClr val="FFFFFF"/>
                </a:solidFill>
                <a:latin typeface="Times New Roman" pitchFamily="18" charset="0"/>
              </a:defRPr>
            </a:lvl1pPr>
            <a:lvl2pPr marL="742950" indent="-285750">
              <a:defRPr sz="2000">
                <a:solidFill>
                  <a:srgbClr val="FFFFFF"/>
                </a:solidFill>
                <a:latin typeface="Times New Roman" pitchFamily="18" charset="0"/>
              </a:defRPr>
            </a:lvl2pPr>
            <a:lvl3pPr marL="1143000" indent="-228600">
              <a:defRPr sz="2000">
                <a:solidFill>
                  <a:srgbClr val="FFFFFF"/>
                </a:solidFill>
                <a:latin typeface="Times New Roman" pitchFamily="18" charset="0"/>
              </a:defRPr>
            </a:lvl3pPr>
            <a:lvl4pPr marL="1600200" indent="-228600">
              <a:defRPr sz="2000">
                <a:solidFill>
                  <a:srgbClr val="FFFFFF"/>
                </a:solidFill>
                <a:latin typeface="Times New Roman" pitchFamily="18" charset="0"/>
              </a:defRPr>
            </a:lvl4pPr>
            <a:lvl5pPr marL="2057400" indent="-228600">
              <a:defRPr sz="2000">
                <a:solidFill>
                  <a:srgbClr val="FFFFFF"/>
                </a:solidFill>
                <a:latin typeface="Times New Roman" pitchFamily="18" charset="0"/>
              </a:defRPr>
            </a:lvl5pPr>
            <a:lvl6pPr marL="2514600" indent="-228600" eaLnBrk="0" fontAlgn="base" hangingPunct="0">
              <a:spcBef>
                <a:spcPct val="0"/>
              </a:spcBef>
              <a:spcAft>
                <a:spcPct val="0"/>
              </a:spcAft>
              <a:defRPr sz="2000">
                <a:solidFill>
                  <a:srgbClr val="FFFFFF"/>
                </a:solidFill>
                <a:latin typeface="Times New Roman" pitchFamily="18" charset="0"/>
              </a:defRPr>
            </a:lvl6pPr>
            <a:lvl7pPr marL="2971800" indent="-228600" eaLnBrk="0" fontAlgn="base" hangingPunct="0">
              <a:spcBef>
                <a:spcPct val="0"/>
              </a:spcBef>
              <a:spcAft>
                <a:spcPct val="0"/>
              </a:spcAft>
              <a:defRPr sz="2000">
                <a:solidFill>
                  <a:srgbClr val="FFFFFF"/>
                </a:solidFill>
                <a:latin typeface="Times New Roman" pitchFamily="18" charset="0"/>
              </a:defRPr>
            </a:lvl7pPr>
            <a:lvl8pPr marL="3429000" indent="-228600" eaLnBrk="0" fontAlgn="base" hangingPunct="0">
              <a:spcBef>
                <a:spcPct val="0"/>
              </a:spcBef>
              <a:spcAft>
                <a:spcPct val="0"/>
              </a:spcAft>
              <a:defRPr sz="2000">
                <a:solidFill>
                  <a:srgbClr val="FFFFFF"/>
                </a:solidFill>
                <a:latin typeface="Times New Roman" pitchFamily="18" charset="0"/>
              </a:defRPr>
            </a:lvl8pPr>
            <a:lvl9pPr marL="3886200" indent="-228600" eaLnBrk="0" fontAlgn="base" hangingPunct="0">
              <a:spcBef>
                <a:spcPct val="0"/>
              </a:spcBef>
              <a:spcAft>
                <a:spcPct val="0"/>
              </a:spcAft>
              <a:defRPr sz="2000">
                <a:solidFill>
                  <a:srgbClr val="FFFFFF"/>
                </a:solidFill>
                <a:latin typeface="Times New Roman" pitchFamily="18" charset="0"/>
              </a:defRPr>
            </a:lvl9pPr>
          </a:lstStyle>
          <a:p>
            <a:fld id="{A594F8C0-993D-403E-8343-FEE4EB8F5870}" type="slidenum">
              <a:rPr lang="en-US" altLang="en-US" sz="1200" smtClean="0">
                <a:solidFill>
                  <a:schemeClr val="tx1"/>
                </a:solidFill>
              </a:rPr>
              <a:pPr/>
              <a:t>10</a:t>
            </a:fld>
            <a:endParaRPr lang="en-US" altLang="en-US" sz="1200">
              <a:solidFill>
                <a:schemeClr val="tx1"/>
              </a:solidFill>
            </a:endParaRPr>
          </a:p>
        </p:txBody>
      </p:sp>
    </p:spTree>
    <p:extLst>
      <p:ext uri="{BB962C8B-B14F-4D97-AF65-F5344CB8AC3E}">
        <p14:creationId xmlns:p14="http://schemas.microsoft.com/office/powerpoint/2010/main" val="251392575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5" descr="Title_Slide.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7813" y="254000"/>
            <a:ext cx="8713787" cy="652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p:nvPr userDrawn="1"/>
        </p:nvSpPr>
        <p:spPr>
          <a:xfrm>
            <a:off x="3482975" y="223838"/>
            <a:ext cx="2125663" cy="985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 name="Picture 8" descr="Rules_Single_A.png"/>
          <p:cNvPicPr>
            <a:picLocks noChangeAspect="1"/>
          </p:cNvPicPr>
          <p:nvPr userDrawn="1"/>
        </p:nvPicPr>
        <p:blipFill>
          <a:blip r:embed="rId3" cstate="print">
            <a:extLst>
              <a:ext uri="{28A0092B-C50C-407E-A947-70E740481C1C}">
                <a14:useLocalDpi xmlns:a14="http://schemas.microsoft.com/office/drawing/2010/main" val="0"/>
              </a:ext>
            </a:extLst>
          </a:blip>
          <a:srcRect l="25529" r="-57141"/>
          <a:stretch>
            <a:fillRect/>
          </a:stretch>
        </p:blipFill>
        <p:spPr bwMode="auto">
          <a:xfrm>
            <a:off x="1627188" y="481013"/>
            <a:ext cx="10034587" cy="100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4"/>
          <p:cNvSpPr/>
          <p:nvPr userDrawn="1"/>
        </p:nvSpPr>
        <p:spPr>
          <a:xfrm>
            <a:off x="6811963" y="4884738"/>
            <a:ext cx="2081212" cy="1927225"/>
          </a:xfrm>
          <a:custGeom>
            <a:avLst/>
            <a:gdLst>
              <a:gd name="connsiteX0" fmla="*/ 0 w 1973580"/>
              <a:gd name="connsiteY0" fmla="*/ 0 h 1389864"/>
              <a:gd name="connsiteX1" fmla="*/ 1973580 w 1973580"/>
              <a:gd name="connsiteY1" fmla="*/ 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0 h 1389864"/>
              <a:gd name="connsiteX1" fmla="*/ 1935480 w 1973580"/>
              <a:gd name="connsiteY1" fmla="*/ 6096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54731 h 1444595"/>
              <a:gd name="connsiteX1" fmla="*/ 1577340 w 1973580"/>
              <a:gd name="connsiteY1" fmla="*/ 1391 h 1444595"/>
              <a:gd name="connsiteX2" fmla="*/ 1935480 w 1973580"/>
              <a:gd name="connsiteY2" fmla="*/ 115691 h 1444595"/>
              <a:gd name="connsiteX3" fmla="*/ 1973580 w 1973580"/>
              <a:gd name="connsiteY3" fmla="*/ 1444595 h 1444595"/>
              <a:gd name="connsiteX4" fmla="*/ 0 w 1973580"/>
              <a:gd name="connsiteY4" fmla="*/ 1444595 h 1444595"/>
              <a:gd name="connsiteX5" fmla="*/ 0 w 1973580"/>
              <a:gd name="connsiteY5"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0 w 2080291"/>
              <a:gd name="connsiteY6"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60960 w 2080291"/>
              <a:gd name="connsiteY6" fmla="*/ 103009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99060 w 2080291"/>
              <a:gd name="connsiteY6" fmla="*/ 991992 h 1444595"/>
              <a:gd name="connsiteX7" fmla="*/ 0 w 2080291"/>
              <a:gd name="connsiteY7" fmla="*/ 54731 h 144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91" h="1444595">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8" name="Picture 10" descr="Audio.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865938" y="5389563"/>
            <a:ext cx="985837" cy="104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1"/>
          <p:cNvPicPr>
            <a:picLocks noChangeAspect="1"/>
          </p:cNvPicPr>
          <p:nvPr userDrawn="1"/>
        </p:nvPicPr>
        <p:blipFill>
          <a:blip r:embed="rId5">
            <a:extLst>
              <a:ext uri="{28A0092B-C50C-407E-A947-70E740481C1C}">
                <a14:useLocalDpi xmlns:a14="http://schemas.microsoft.com/office/drawing/2010/main" val="0"/>
              </a:ext>
            </a:extLst>
          </a:blip>
          <a:srcRect l="24477" r="23795"/>
          <a:stretch>
            <a:fillRect/>
          </a:stretch>
        </p:blipFill>
        <p:spPr bwMode="auto">
          <a:xfrm>
            <a:off x="8674100" y="5121275"/>
            <a:ext cx="276225" cy="71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2" descr="Swirl_3.png"/>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rot="9688654">
            <a:off x="7440613" y="6392863"/>
            <a:ext cx="385762" cy="28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3" descr="Swirl_3.png"/>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rot="18073124">
            <a:off x="7908926" y="5449887"/>
            <a:ext cx="5905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4"/>
          <p:cNvPicPr>
            <a:picLocks noChangeAspect="1"/>
          </p:cNvPicPr>
          <p:nvPr userDrawn="1"/>
        </p:nvPicPr>
        <p:blipFill>
          <a:blip r:embed="rId8">
            <a:extLst>
              <a:ext uri="{28A0092B-C50C-407E-A947-70E740481C1C}">
                <a14:useLocalDpi xmlns:a14="http://schemas.microsoft.com/office/drawing/2010/main" val="0"/>
              </a:ext>
            </a:extLst>
          </a:blip>
          <a:srcRect l="4669" t="13753" r="6580" b="12460"/>
          <a:stretch>
            <a:fillRect/>
          </a:stretch>
        </p:blipFill>
        <p:spPr bwMode="auto">
          <a:xfrm>
            <a:off x="7939088" y="5832475"/>
            <a:ext cx="673100" cy="744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5"/>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6415088"/>
            <a:ext cx="1150938" cy="354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98500" y="2712698"/>
            <a:ext cx="7747000" cy="377026"/>
          </a:xfrm>
        </p:spPr>
        <p:txBody>
          <a:bodyPr anchor="b"/>
          <a:lstStyle>
            <a:lvl1pPr algn="ctr">
              <a:defRPr sz="2800">
                <a:solidFill>
                  <a:schemeClr val="accent2"/>
                </a:solidFill>
              </a:defRPr>
            </a:lvl1pPr>
          </a:lstStyle>
          <a:p>
            <a:r>
              <a:rPr lang="en-US" dirty="0"/>
              <a:t>Click to edit Master title style</a:t>
            </a:r>
          </a:p>
        </p:txBody>
      </p:sp>
      <p:sp>
        <p:nvSpPr>
          <p:cNvPr id="3" name="Subtitle 2"/>
          <p:cNvSpPr>
            <a:spLocks noGrp="1"/>
          </p:cNvSpPr>
          <p:nvPr>
            <p:ph type="subTitle" idx="1"/>
          </p:nvPr>
        </p:nvSpPr>
        <p:spPr>
          <a:xfrm>
            <a:off x="698500" y="3352800"/>
            <a:ext cx="7747000" cy="235962"/>
          </a:xfrm>
        </p:spPr>
        <p:txBody>
          <a:bodyPr/>
          <a:lstStyle>
            <a:lvl1pPr marL="0" indent="0" algn="ctr">
              <a:buNone/>
              <a:defRPr sz="1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4" name="Footer Placeholder 5"/>
          <p:cNvSpPr>
            <a:spLocks noGrp="1"/>
          </p:cNvSpPr>
          <p:nvPr>
            <p:ph type="ftr" sz="quarter" idx="10"/>
          </p:nvPr>
        </p:nvSpPr>
        <p:spPr>
          <a:xfrm>
            <a:off x="1204913" y="6364288"/>
            <a:ext cx="6200775" cy="365125"/>
          </a:xfrm>
        </p:spPr>
        <p:txBody>
          <a:bodyPr/>
          <a:lstStyle>
            <a:lvl1pPr>
              <a:defRPr sz="600" dirty="0"/>
            </a:lvl1pPr>
          </a:lstStyle>
          <a:p>
            <a:pPr>
              <a:defRPr/>
            </a:pPr>
            <a:r>
              <a:rPr lang="en-US" dirty="0"/>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094655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5" descr="Rules_Single_A.png"/>
          <p:cNvPicPr>
            <a:picLocks noChangeAspect="1"/>
          </p:cNvPicPr>
          <p:nvPr userDrawn="1"/>
        </p:nvPicPr>
        <p:blipFill>
          <a:blip r:embed="rId2" cstate="print">
            <a:extLst>
              <a:ext uri="{28A0092B-C50C-407E-A947-70E740481C1C}">
                <a14:useLocalDpi xmlns:a14="http://schemas.microsoft.com/office/drawing/2010/main" val="0"/>
              </a:ext>
            </a:extLst>
          </a:blip>
          <a:srcRect l="25529" r="-57141"/>
          <a:stretch>
            <a:fillRect/>
          </a:stretch>
        </p:blipFill>
        <p:spPr bwMode="auto">
          <a:xfrm>
            <a:off x="1597025" y="6488113"/>
            <a:ext cx="11423650" cy="90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7" descr="Audio.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1288" y="361950"/>
            <a:ext cx="1839912" cy="1941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8" descr="Swirl_3.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rot="2569126">
            <a:off x="1431925" y="1916113"/>
            <a:ext cx="908050" cy="671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9" descr="Swirl_2.pn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rot="3873741" flipH="1">
            <a:off x="218281" y="3552032"/>
            <a:ext cx="795337" cy="831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0"/>
          <p:cNvPicPr>
            <a:picLocks noChangeAspect="1"/>
          </p:cNvPicPr>
          <p:nvPr userDrawn="1"/>
        </p:nvPicPr>
        <p:blipFill>
          <a:blip r:embed="rId6">
            <a:extLst>
              <a:ext uri="{28A0092B-C50C-407E-A947-70E740481C1C}">
                <a14:useLocalDpi xmlns:a14="http://schemas.microsoft.com/office/drawing/2010/main" val="0"/>
              </a:ext>
            </a:extLst>
          </a:blip>
          <a:srcRect l="4669" t="13753" r="6580" b="12460"/>
          <a:stretch>
            <a:fillRect/>
          </a:stretch>
        </p:blipFill>
        <p:spPr bwMode="auto">
          <a:xfrm>
            <a:off x="879475" y="2605088"/>
            <a:ext cx="1101725" cy="1220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1"/>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41288" y="4535488"/>
            <a:ext cx="596900" cy="795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2"/>
          <p:cNvPicPr>
            <a:picLocks noChangeAspect="1"/>
          </p:cNvPicPr>
          <p:nvPr userDrawn="1"/>
        </p:nvPicPr>
        <p:blipFill>
          <a:blip r:embed="rId8">
            <a:extLst>
              <a:ext uri="{28A0092B-C50C-407E-A947-70E740481C1C}">
                <a14:useLocalDpi xmlns:a14="http://schemas.microsoft.com/office/drawing/2010/main" val="0"/>
              </a:ext>
            </a:extLst>
          </a:blip>
          <a:srcRect l="24477" r="23795"/>
          <a:stretch>
            <a:fillRect/>
          </a:stretch>
        </p:blipFill>
        <p:spPr bwMode="auto">
          <a:xfrm>
            <a:off x="738188" y="4805363"/>
            <a:ext cx="252412" cy="649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3"/>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19063" y="6362700"/>
            <a:ext cx="1400175" cy="43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41600" y="2228188"/>
            <a:ext cx="6172200" cy="377026"/>
          </a:xfrm>
        </p:spPr>
        <p:txBody>
          <a:bodyPr/>
          <a:lstStyle>
            <a:lvl1pPr algn="l">
              <a:defRPr sz="2800" b="0" cap="none" baseline="0">
                <a:solidFill>
                  <a:srgbClr val="055C91"/>
                </a:solidFill>
              </a:defRPr>
            </a:lvl1pPr>
          </a:lstStyle>
          <a:p>
            <a:r>
              <a:rPr lang="en-US" dirty="0"/>
              <a:t>Click to edit Master title style</a:t>
            </a:r>
          </a:p>
        </p:txBody>
      </p:sp>
      <p:sp>
        <p:nvSpPr>
          <p:cNvPr id="3" name="Text Placeholder 2"/>
          <p:cNvSpPr>
            <a:spLocks noGrp="1"/>
          </p:cNvSpPr>
          <p:nvPr>
            <p:ph type="body" idx="1"/>
          </p:nvPr>
        </p:nvSpPr>
        <p:spPr>
          <a:xfrm>
            <a:off x="2641600" y="2942670"/>
            <a:ext cx="6172200" cy="265457"/>
          </a:xfrm>
        </p:spPr>
        <p:txBody>
          <a:bodyPr/>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2" name="Footer Placeholder 6"/>
          <p:cNvSpPr>
            <a:spLocks noGrp="1"/>
          </p:cNvSpPr>
          <p:nvPr>
            <p:ph type="ftr" sz="quarter" idx="10"/>
          </p:nvPr>
        </p:nvSpPr>
        <p:spPr>
          <a:xfrm>
            <a:off x="1597025" y="6578600"/>
            <a:ext cx="6781800" cy="244475"/>
          </a:xfrm>
        </p:spPr>
        <p:txBody>
          <a:bodyPr/>
          <a:lstStyle>
            <a:lvl1pPr>
              <a:defRPr sz="600" dirty="0"/>
            </a:lvl1pPr>
          </a:lstStyle>
          <a:p>
            <a:pPr>
              <a:defRPr/>
            </a:pPr>
            <a:r>
              <a:rPr lang="en-US" dirty="0"/>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92357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5" descr="Rules_Single_B.png"/>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15900" y="947738"/>
            <a:ext cx="8586788" cy="44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79375" y="222250"/>
            <a:ext cx="628650" cy="696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8" descr="Rules_Single_A.png"/>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1597025" y="6488113"/>
            <a:ext cx="11423650" cy="90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9"/>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7625" y="6324600"/>
            <a:ext cx="1438275" cy="442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Content Placeholder 2"/>
          <p:cNvSpPr>
            <a:spLocks noGrp="1"/>
          </p:cNvSpPr>
          <p:nvPr>
            <p:ph idx="1"/>
          </p:nvPr>
        </p:nvSpPr>
        <p:spPr>
          <a:xfrm>
            <a:off x="365125" y="1538818"/>
            <a:ext cx="8415338" cy="3490382"/>
          </a:xfrm>
        </p:spPr>
        <p:txBody>
          <a:bodyPr/>
          <a:lstStyle>
            <a:lvl1pPr marL="171450" indent="-17145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762000" y="318927"/>
            <a:ext cx="8026400" cy="470898"/>
          </a:xfrm>
        </p:spPr>
        <p:txBody>
          <a:bodyPr/>
          <a:lstStyle>
            <a:lvl1pPr>
              <a:defRPr sz="3600"/>
            </a:lvl1pPr>
          </a:lstStyle>
          <a:p>
            <a:r>
              <a:rPr lang="en-US" dirty="0"/>
              <a:t>Click to edit Master title style</a:t>
            </a:r>
          </a:p>
        </p:txBody>
      </p:sp>
      <p:sp>
        <p:nvSpPr>
          <p:cNvPr id="9" name="Footer Placeholder 1"/>
          <p:cNvSpPr>
            <a:spLocks noGrp="1"/>
          </p:cNvSpPr>
          <p:nvPr>
            <p:ph type="ftr" sz="quarter" idx="10"/>
          </p:nvPr>
        </p:nvSpPr>
        <p:spPr>
          <a:xfrm>
            <a:off x="1597025" y="6578600"/>
            <a:ext cx="6781800" cy="244475"/>
          </a:xfrm>
        </p:spPr>
        <p:txBody>
          <a:bodyPr/>
          <a:lstStyle>
            <a:lvl1pPr>
              <a:defRPr sz="600" smtClean="0"/>
            </a:lvl1pPr>
          </a:lstStyle>
          <a:p>
            <a:pPr>
              <a:defRPr/>
            </a:pPr>
            <a:r>
              <a:rPr lang="en-US" dirty="0"/>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454132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5" descr="Rules_Single_B.png"/>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15900" y="947738"/>
            <a:ext cx="8586788" cy="44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7"/>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79375" y="222250"/>
            <a:ext cx="628650" cy="696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8" descr="Rules_Single_A.png"/>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1597025" y="6488113"/>
            <a:ext cx="11423650" cy="90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9"/>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25" y="6305550"/>
            <a:ext cx="1403350" cy="43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762000" y="318927"/>
            <a:ext cx="8026400" cy="470898"/>
          </a:xfrm>
        </p:spPr>
        <p:txBody>
          <a:bodyPr/>
          <a:lstStyle>
            <a:lvl1pPr>
              <a:defRPr sz="3600"/>
            </a:lvl1pPr>
          </a:lstStyle>
          <a:p>
            <a:r>
              <a:rPr lang="en-US" dirty="0"/>
              <a:t>Click to edit Master title style</a:t>
            </a:r>
          </a:p>
        </p:txBody>
      </p:sp>
      <p:sp>
        <p:nvSpPr>
          <p:cNvPr id="7" name="Footer Placeholder 2"/>
          <p:cNvSpPr>
            <a:spLocks noGrp="1"/>
          </p:cNvSpPr>
          <p:nvPr>
            <p:ph type="ftr" sz="quarter" idx="10"/>
          </p:nvPr>
        </p:nvSpPr>
        <p:spPr>
          <a:xfrm>
            <a:off x="1597025" y="6578600"/>
            <a:ext cx="6781800" cy="244475"/>
          </a:xfrm>
        </p:spPr>
        <p:txBody>
          <a:bodyPr/>
          <a:lstStyle>
            <a:lvl1pPr>
              <a:defRPr sz="600" smtClean="0"/>
            </a:lvl1pPr>
          </a:lstStyle>
          <a:p>
            <a:pPr>
              <a:defRPr/>
            </a:pPr>
            <a:r>
              <a:rPr lang="en-US" dirty="0"/>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62297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smtClean="0"/>
            </a:lvl1pPr>
          </a:lstStyle>
          <a:p>
            <a:pPr>
              <a:defRPr/>
            </a:pPr>
            <a:r>
              <a:rPr lang="en-US" dirty="0"/>
              <a:t>© 2019 Cengage.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3306673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365125" y="1538288"/>
            <a:ext cx="8415338" cy="1412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5"/>
          <p:cNvSpPr txBox="1">
            <a:spLocks/>
          </p:cNvSpPr>
          <p:nvPr userDrawn="1"/>
        </p:nvSpPr>
        <p:spPr>
          <a:xfrm>
            <a:off x="8375650" y="6513513"/>
            <a:ext cx="312738" cy="215900"/>
          </a:xfrm>
          <a:prstGeom prst="rect">
            <a:avLst/>
          </a:prstGeom>
        </p:spPr>
        <p:txBody>
          <a:bodyPr wrap="none" anchor="ctr">
            <a:spAutoFit/>
          </a:bodyPr>
          <a:lstStyle>
            <a:lvl1pPr algn="r">
              <a:defRPr sz="1200">
                <a:solidFill>
                  <a:schemeClr val="tx1">
                    <a:tint val="75000"/>
                  </a:schemeClr>
                </a:solidFill>
              </a:defRPr>
            </a:lvl1pPr>
          </a:lstStyle>
          <a:p>
            <a:pPr eaLnBrk="1" fontAlgn="auto" hangingPunct="1">
              <a:spcBef>
                <a:spcPts val="0"/>
              </a:spcBef>
              <a:spcAft>
                <a:spcPts val="0"/>
              </a:spcAft>
              <a:defRPr/>
            </a:pPr>
            <a:fld id="{EA85B588-C121-49A9-9EC0-43CA9D01B594}" type="slidenum">
              <a:rPr lang="en-US" sz="800" smtClean="0">
                <a:latin typeface="+mn-lt"/>
              </a:rPr>
              <a:pPr eaLnBrk="1" fontAlgn="auto" hangingPunct="1">
                <a:spcBef>
                  <a:spcPts val="0"/>
                </a:spcBef>
                <a:spcAft>
                  <a:spcPts val="0"/>
                </a:spcAft>
                <a:defRPr/>
              </a:pPr>
              <a:t>‹#›</a:t>
            </a:fld>
            <a:endParaRPr lang="en-US" sz="800" dirty="0">
              <a:latin typeface="+mn-lt"/>
            </a:endParaRPr>
          </a:p>
        </p:txBody>
      </p:sp>
      <p:sp>
        <p:nvSpPr>
          <p:cNvPr id="1028" name="Title Placeholder 1"/>
          <p:cNvSpPr>
            <a:spLocks noGrp="1"/>
          </p:cNvSpPr>
          <p:nvPr>
            <p:ph type="title"/>
          </p:nvPr>
        </p:nvSpPr>
        <p:spPr bwMode="auto">
          <a:xfrm>
            <a:off x="365125" y="393202"/>
            <a:ext cx="8415338" cy="4708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en-US" altLang="en-US" dirty="0"/>
              <a:t>Click to edit Master title style</a:t>
            </a:r>
          </a:p>
        </p:txBody>
      </p:sp>
      <p:sp>
        <p:nvSpPr>
          <p:cNvPr id="4" name="Footer Placeholder 3"/>
          <p:cNvSpPr>
            <a:spLocks noGrp="1"/>
          </p:cNvSpPr>
          <p:nvPr>
            <p:ph type="ftr" sz="quarter" idx="3"/>
          </p:nvPr>
        </p:nvSpPr>
        <p:spPr>
          <a:xfrm>
            <a:off x="365125" y="6610350"/>
            <a:ext cx="8013700" cy="212725"/>
          </a:xfrm>
          <a:prstGeom prst="rect">
            <a:avLst/>
          </a:prstGeom>
        </p:spPr>
        <p:txBody>
          <a:bodyPr vert="horz" lIns="91440" tIns="45720" rIns="91440" bIns="45720" rtlCol="0" anchor="ctr"/>
          <a:lstStyle>
            <a:lvl1pPr algn="ctr">
              <a:defRPr sz="600" dirty="0">
                <a:solidFill>
                  <a:schemeClr val="tx1">
                    <a:tint val="75000"/>
                  </a:schemeClr>
                </a:solidFill>
              </a:defRPr>
            </a:lvl1pPr>
          </a:lstStyle>
          <a:p>
            <a:pPr>
              <a:defRPr/>
            </a:pPr>
            <a:r>
              <a:rPr lang="en-US" dirty="0"/>
              <a:t>© 2019 Cengage. May not be copied, scanned, or duplicated, in whole or in part, except for use as permitted in a license distributed with a certain product or service or otherwise on a password-protected website for classroom use.</a:t>
            </a:r>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Lst>
  <p:hf sldNum="0" hdr="0" dt="0"/>
  <p:txStyles>
    <p:titleStyle>
      <a:lvl1pPr algn="l" rtl="0" fontAlgn="base">
        <a:lnSpc>
          <a:spcPct val="85000"/>
        </a:lnSpc>
        <a:spcBef>
          <a:spcPct val="0"/>
        </a:spcBef>
        <a:spcAft>
          <a:spcPct val="0"/>
        </a:spcAft>
        <a:defRPr sz="3600" kern="1200">
          <a:solidFill>
            <a:schemeClr val="accent2"/>
          </a:solidFill>
          <a:latin typeface="+mj-lt"/>
          <a:ea typeface="+mj-ea"/>
          <a:cs typeface="+mj-cs"/>
        </a:defRPr>
      </a:lvl1pPr>
      <a:lvl2pPr algn="l" rtl="0" fontAlgn="base">
        <a:lnSpc>
          <a:spcPct val="85000"/>
        </a:lnSpc>
        <a:spcBef>
          <a:spcPct val="0"/>
        </a:spcBef>
        <a:spcAft>
          <a:spcPct val="0"/>
        </a:spcAft>
        <a:defRPr sz="2200">
          <a:solidFill>
            <a:schemeClr val="accent2"/>
          </a:solidFill>
          <a:latin typeface="Calibri Light" pitchFamily="34" charset="0"/>
        </a:defRPr>
      </a:lvl2pPr>
      <a:lvl3pPr algn="l" rtl="0" fontAlgn="base">
        <a:lnSpc>
          <a:spcPct val="85000"/>
        </a:lnSpc>
        <a:spcBef>
          <a:spcPct val="0"/>
        </a:spcBef>
        <a:spcAft>
          <a:spcPct val="0"/>
        </a:spcAft>
        <a:defRPr sz="2200">
          <a:solidFill>
            <a:schemeClr val="accent2"/>
          </a:solidFill>
          <a:latin typeface="Calibri Light" pitchFamily="34" charset="0"/>
        </a:defRPr>
      </a:lvl3pPr>
      <a:lvl4pPr algn="l" rtl="0" fontAlgn="base">
        <a:lnSpc>
          <a:spcPct val="85000"/>
        </a:lnSpc>
        <a:spcBef>
          <a:spcPct val="0"/>
        </a:spcBef>
        <a:spcAft>
          <a:spcPct val="0"/>
        </a:spcAft>
        <a:defRPr sz="2200">
          <a:solidFill>
            <a:schemeClr val="accent2"/>
          </a:solidFill>
          <a:latin typeface="Calibri Light" pitchFamily="34" charset="0"/>
        </a:defRPr>
      </a:lvl4pPr>
      <a:lvl5pPr algn="l" rtl="0" fontAlgn="base">
        <a:lnSpc>
          <a:spcPct val="85000"/>
        </a:lnSpc>
        <a:spcBef>
          <a:spcPct val="0"/>
        </a:spcBef>
        <a:spcAft>
          <a:spcPct val="0"/>
        </a:spcAft>
        <a:defRPr sz="2200">
          <a:solidFill>
            <a:schemeClr val="accent2"/>
          </a:solidFill>
          <a:latin typeface="Calibri Light" pitchFamily="34" charset="0"/>
        </a:defRPr>
      </a:lvl5pPr>
      <a:lvl6pPr marL="457200" algn="l" rtl="0" fontAlgn="base">
        <a:lnSpc>
          <a:spcPct val="85000"/>
        </a:lnSpc>
        <a:spcBef>
          <a:spcPct val="0"/>
        </a:spcBef>
        <a:spcAft>
          <a:spcPct val="0"/>
        </a:spcAft>
        <a:defRPr sz="2200">
          <a:solidFill>
            <a:schemeClr val="accent2"/>
          </a:solidFill>
          <a:latin typeface="Calibri Light" pitchFamily="34" charset="0"/>
        </a:defRPr>
      </a:lvl6pPr>
      <a:lvl7pPr marL="914400" algn="l" rtl="0" fontAlgn="base">
        <a:lnSpc>
          <a:spcPct val="85000"/>
        </a:lnSpc>
        <a:spcBef>
          <a:spcPct val="0"/>
        </a:spcBef>
        <a:spcAft>
          <a:spcPct val="0"/>
        </a:spcAft>
        <a:defRPr sz="2200">
          <a:solidFill>
            <a:schemeClr val="accent2"/>
          </a:solidFill>
          <a:latin typeface="Calibri Light" pitchFamily="34" charset="0"/>
        </a:defRPr>
      </a:lvl7pPr>
      <a:lvl8pPr marL="1371600" algn="l" rtl="0" fontAlgn="base">
        <a:lnSpc>
          <a:spcPct val="85000"/>
        </a:lnSpc>
        <a:spcBef>
          <a:spcPct val="0"/>
        </a:spcBef>
        <a:spcAft>
          <a:spcPct val="0"/>
        </a:spcAft>
        <a:defRPr sz="2200">
          <a:solidFill>
            <a:schemeClr val="accent2"/>
          </a:solidFill>
          <a:latin typeface="Calibri Light" pitchFamily="34" charset="0"/>
        </a:defRPr>
      </a:lvl8pPr>
      <a:lvl9pPr marL="1828800" algn="l" rtl="0" fontAlgn="base">
        <a:lnSpc>
          <a:spcPct val="85000"/>
        </a:lnSpc>
        <a:spcBef>
          <a:spcPct val="0"/>
        </a:spcBef>
        <a:spcAft>
          <a:spcPct val="0"/>
        </a:spcAft>
        <a:defRPr sz="2200">
          <a:solidFill>
            <a:schemeClr val="accent2"/>
          </a:solidFill>
          <a:latin typeface="Calibri Light" pitchFamily="34" charset="0"/>
        </a:defRPr>
      </a:lvl9pPr>
    </p:titleStyle>
    <p:bodyStyle>
      <a:lvl1pPr marL="171450" indent="-171450" algn="l" rtl="0" fontAlgn="base">
        <a:lnSpc>
          <a:spcPct val="95000"/>
        </a:lnSpc>
        <a:spcBef>
          <a:spcPts val="1200"/>
        </a:spcBef>
        <a:spcAft>
          <a:spcPct val="0"/>
        </a:spcAft>
        <a:buClr>
          <a:schemeClr val="accent2"/>
        </a:buClr>
        <a:buFont typeface="Arial" charset="0"/>
        <a:buChar char="•"/>
        <a:defRPr sz="2000" kern="1200">
          <a:solidFill>
            <a:srgbClr val="404040"/>
          </a:solidFill>
          <a:latin typeface="+mn-lt"/>
          <a:ea typeface="+mn-ea"/>
          <a:cs typeface="+mn-cs"/>
        </a:defRPr>
      </a:lvl1pPr>
      <a:lvl2pPr marL="400050" indent="-171450" algn="l" rtl="0" fontAlgn="base">
        <a:lnSpc>
          <a:spcPct val="95000"/>
        </a:lnSpc>
        <a:spcBef>
          <a:spcPts val="600"/>
        </a:spcBef>
        <a:spcAft>
          <a:spcPct val="0"/>
        </a:spcAft>
        <a:buClr>
          <a:schemeClr val="accent1"/>
        </a:buClr>
        <a:buFont typeface="Arial" charset="0"/>
        <a:buChar char="•"/>
        <a:defRPr kern="1200">
          <a:solidFill>
            <a:srgbClr val="404040"/>
          </a:solidFill>
          <a:latin typeface="+mn-lt"/>
          <a:ea typeface="+mn-ea"/>
          <a:cs typeface="+mn-cs"/>
        </a:defRPr>
      </a:lvl2pPr>
      <a:lvl3pPr marL="571500" indent="-114300" algn="l" rtl="0" fontAlgn="base">
        <a:lnSpc>
          <a:spcPct val="95000"/>
        </a:lnSpc>
        <a:spcBef>
          <a:spcPct val="20000"/>
        </a:spcBef>
        <a:spcAft>
          <a:spcPct val="0"/>
        </a:spcAft>
        <a:buClr>
          <a:srgbClr val="404040"/>
        </a:buClr>
        <a:buFont typeface="Arial" charset="0"/>
        <a:buChar char="-"/>
        <a:defRPr sz="1600" kern="1200">
          <a:solidFill>
            <a:srgbClr val="404040"/>
          </a:solidFill>
          <a:latin typeface="+mn-lt"/>
          <a:ea typeface="+mn-ea"/>
          <a:cs typeface="+mn-cs"/>
        </a:defRPr>
      </a:lvl3pPr>
      <a:lvl4pPr marL="742950" indent="-114300" algn="l" rtl="0" fontAlgn="base">
        <a:lnSpc>
          <a:spcPct val="95000"/>
        </a:lnSpc>
        <a:spcBef>
          <a:spcPct val="20000"/>
        </a:spcBef>
        <a:spcAft>
          <a:spcPct val="0"/>
        </a:spcAft>
        <a:buFont typeface="Arial" charset="0"/>
        <a:buChar char="•"/>
        <a:defRPr sz="1400" kern="1200">
          <a:solidFill>
            <a:srgbClr val="404040"/>
          </a:solidFill>
          <a:latin typeface="+mn-lt"/>
          <a:ea typeface="+mn-ea"/>
          <a:cs typeface="+mn-cs"/>
        </a:defRPr>
      </a:lvl4pPr>
      <a:lvl5pPr marL="914400" indent="-114300" algn="l" rtl="0" fontAlgn="base">
        <a:lnSpc>
          <a:spcPct val="95000"/>
        </a:lnSpc>
        <a:spcBef>
          <a:spcPct val="20000"/>
        </a:spcBef>
        <a:spcAft>
          <a:spcPct val="0"/>
        </a:spcAft>
        <a:buFont typeface="Arial" charset="0"/>
        <a:buChar char="-"/>
        <a:defRPr sz="1400" kern="1200">
          <a:solidFill>
            <a:srgbClr val="40404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ctrTitle"/>
          </p:nvPr>
        </p:nvSpPr>
        <p:spPr>
          <a:xfrm>
            <a:off x="685800" y="762000"/>
            <a:ext cx="7747000" cy="2825750"/>
          </a:xfrm>
        </p:spPr>
        <p:txBody>
          <a:bodyPr/>
          <a:lstStyle/>
          <a:p>
            <a:r>
              <a:rPr lang="en-US" altLang="en-US" sz="3600" b="1" dirty="0"/>
              <a:t>Guide to Computer Forensics</a:t>
            </a:r>
            <a:br>
              <a:rPr lang="en-US" altLang="en-US" sz="3600" b="1" dirty="0"/>
            </a:br>
            <a:r>
              <a:rPr lang="en-US" altLang="en-US" sz="3600" b="1" dirty="0"/>
              <a:t> and Investigations</a:t>
            </a:r>
            <a:br>
              <a:rPr lang="en-US" altLang="en-US" sz="3600" b="1" dirty="0"/>
            </a:br>
            <a:r>
              <a:rPr lang="en-US" altLang="en-US" sz="3600" b="1" dirty="0"/>
              <a:t>Sixth Edition</a:t>
            </a:r>
            <a:br>
              <a:rPr lang="en-US" altLang="en-US" sz="3600" b="1" dirty="0"/>
            </a:br>
            <a:r>
              <a:rPr lang="en-US" altLang="en-US" sz="3600" b="1" dirty="0"/>
              <a:t/>
            </a:r>
            <a:br>
              <a:rPr lang="en-US" altLang="en-US" sz="3600" b="1" dirty="0"/>
            </a:br>
            <a:r>
              <a:rPr lang="en-US" altLang="en-US" sz="3600" b="1" i="1" dirty="0"/>
              <a:t>Chapter 1</a:t>
            </a:r>
            <a:r>
              <a:rPr lang="en-US" altLang="en-US" sz="3600" i="1" dirty="0"/>
              <a:t/>
            </a:r>
            <a:br>
              <a:rPr lang="en-US" altLang="en-US" sz="3600" i="1" dirty="0"/>
            </a:br>
            <a:endParaRPr lang="en-US" altLang="en-US" sz="3600" b="1" dirty="0"/>
          </a:p>
        </p:txBody>
      </p:sp>
      <p:sp>
        <p:nvSpPr>
          <p:cNvPr id="7171" name="Rectangle 3"/>
          <p:cNvSpPr>
            <a:spLocks noGrp="1" noChangeArrowheads="1"/>
          </p:cNvSpPr>
          <p:nvPr>
            <p:ph type="subTitle" idx="1"/>
          </p:nvPr>
        </p:nvSpPr>
        <p:spPr>
          <a:xfrm>
            <a:off x="698500" y="3352800"/>
            <a:ext cx="7747000" cy="747713"/>
          </a:xfrm>
        </p:spPr>
        <p:txBody>
          <a:bodyPr/>
          <a:lstStyle/>
          <a:p>
            <a:pPr>
              <a:lnSpc>
                <a:spcPct val="80000"/>
              </a:lnSpc>
            </a:pPr>
            <a:r>
              <a:rPr lang="en-US" altLang="en-US" sz="3000" i="1">
                <a:solidFill>
                  <a:schemeClr val="tx1"/>
                </a:solidFill>
              </a:rPr>
              <a:t>Understanding The Digital Forensics Profession and Investigations</a:t>
            </a:r>
            <a:endParaRPr lang="en-US" altLang="en-US" sz="3000" i="1"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a:xfrm>
            <a:off x="365125" y="1538288"/>
            <a:ext cx="8415338" cy="3498650"/>
          </a:xfrm>
        </p:spPr>
        <p:txBody>
          <a:bodyPr/>
          <a:lstStyle/>
          <a:p>
            <a:r>
              <a:rPr lang="en-US" altLang="en-US" dirty="0" smtClean="0"/>
              <a:t>One  half-cent crime</a:t>
            </a:r>
          </a:p>
          <a:p>
            <a:r>
              <a:rPr lang="en-US" altLang="en-US" dirty="0" smtClean="0"/>
              <a:t>By </a:t>
            </a:r>
            <a:r>
              <a:rPr lang="en-US" altLang="en-US" dirty="0"/>
              <a:t>the early 1990s, the International Association of Computer Investigative Specialists (IACIS) introduced training on software for digital forensics</a:t>
            </a:r>
          </a:p>
          <a:p>
            <a:r>
              <a:rPr lang="en-US" altLang="en-US" dirty="0"/>
              <a:t>IRS created search-warrant </a:t>
            </a:r>
            <a:r>
              <a:rPr lang="en-US" altLang="en-US" dirty="0" smtClean="0"/>
              <a:t>programs without GUI</a:t>
            </a:r>
            <a:endParaRPr lang="en-US" altLang="en-US" dirty="0"/>
          </a:p>
          <a:p>
            <a:r>
              <a:rPr lang="en-US" altLang="en-US" dirty="0"/>
              <a:t>ASR Data created Expert Witness for </a:t>
            </a:r>
            <a:r>
              <a:rPr lang="en-US" altLang="en-US" dirty="0" smtClean="0"/>
              <a:t>Macintosh with GUI</a:t>
            </a:r>
          </a:p>
          <a:p>
            <a:r>
              <a:rPr lang="en-US" altLang="en-US" dirty="0" smtClean="0"/>
              <a:t>Encase: ASR partner</a:t>
            </a:r>
            <a:endParaRPr lang="en-US" altLang="en-US" dirty="0"/>
          </a:p>
          <a:p>
            <a:r>
              <a:rPr lang="en-US" altLang="en-US" dirty="0" smtClean="0"/>
              <a:t>Other tool</a:t>
            </a:r>
          </a:p>
          <a:p>
            <a:pPr lvl="1"/>
            <a:r>
              <a:rPr lang="en-US" altLang="en-US" dirty="0" err="1" smtClean="0"/>
              <a:t>ILook</a:t>
            </a:r>
            <a:r>
              <a:rPr lang="en-US" altLang="en-US" dirty="0" smtClean="0"/>
              <a:t> </a:t>
            </a:r>
            <a:r>
              <a:rPr lang="en-US" altLang="en-US" dirty="0"/>
              <a:t>is currently maintained by the IRS Criminal Investigation Division</a:t>
            </a:r>
          </a:p>
          <a:p>
            <a:pPr lvl="1"/>
            <a:r>
              <a:rPr lang="en-US" altLang="en-US" dirty="0" err="1"/>
              <a:t>AccessData</a:t>
            </a:r>
            <a:r>
              <a:rPr lang="en-US" altLang="en-US" dirty="0"/>
              <a:t> Forensic Toolkit (FTK) is a popular commercial product</a:t>
            </a:r>
          </a:p>
        </p:txBody>
      </p:sp>
      <p:sp>
        <p:nvSpPr>
          <p:cNvPr id="15363" name="Title 1"/>
          <p:cNvSpPr>
            <a:spLocks noGrp="1"/>
          </p:cNvSpPr>
          <p:nvPr>
            <p:ph type="title"/>
          </p:nvPr>
        </p:nvSpPr>
        <p:spPr>
          <a:xfrm>
            <a:off x="762000" y="317299"/>
            <a:ext cx="8026400" cy="475066"/>
          </a:xfrm>
        </p:spPr>
        <p:txBody>
          <a:bodyPr/>
          <a:lstStyle/>
          <a:p>
            <a:r>
              <a:rPr lang="en-US" altLang="en-US" sz="3600" dirty="0"/>
              <a:t>A Brief History of Digital Forensics</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p:cNvSpPr>
            <a:spLocks noGrp="1"/>
          </p:cNvSpPr>
          <p:nvPr>
            <p:ph idx="1"/>
          </p:nvPr>
        </p:nvSpPr>
        <p:spPr>
          <a:xfrm>
            <a:off x="365125" y="1538288"/>
            <a:ext cx="8415338" cy="2576512"/>
          </a:xfrm>
        </p:spPr>
        <p:txBody>
          <a:bodyPr/>
          <a:lstStyle/>
          <a:p>
            <a:r>
              <a:rPr lang="en-US" altLang="en-US" dirty="0"/>
              <a:t>Existing laws can’t keep up with the rate of technological change</a:t>
            </a:r>
          </a:p>
          <a:p>
            <a:r>
              <a:rPr lang="en-US" altLang="en-US" dirty="0"/>
              <a:t>When statutes don’t exist, case law is used</a:t>
            </a:r>
          </a:p>
          <a:p>
            <a:pPr lvl="1"/>
            <a:r>
              <a:rPr lang="en-US" altLang="en-US" dirty="0"/>
              <a:t>Allows legal counsel to apply previous similar cases to current one in an effort to address ambiguity in laws</a:t>
            </a:r>
          </a:p>
          <a:p>
            <a:r>
              <a:rPr lang="en-US" altLang="en-US" dirty="0"/>
              <a:t>Examiners must be familiar with recent court rulings on search and seizure in the electronic environment</a:t>
            </a:r>
          </a:p>
        </p:txBody>
      </p:sp>
      <p:sp>
        <p:nvSpPr>
          <p:cNvPr id="16387" name="Title 1"/>
          <p:cNvSpPr>
            <a:spLocks noGrp="1"/>
          </p:cNvSpPr>
          <p:nvPr>
            <p:ph type="title"/>
          </p:nvPr>
        </p:nvSpPr>
        <p:spPr>
          <a:xfrm>
            <a:off x="762000" y="317299"/>
            <a:ext cx="8026400" cy="475066"/>
          </a:xfrm>
        </p:spPr>
        <p:txBody>
          <a:bodyPr/>
          <a:lstStyle/>
          <a:p>
            <a:r>
              <a:rPr lang="en-US" altLang="en-US" sz="3600" dirty="0"/>
              <a:t>Understanding Case Law</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p:cNvSpPr>
            <a:spLocks noGrp="1"/>
          </p:cNvSpPr>
          <p:nvPr>
            <p:ph idx="1"/>
          </p:nvPr>
        </p:nvSpPr>
        <p:spPr>
          <a:xfrm>
            <a:off x="365125" y="1538288"/>
            <a:ext cx="8415338" cy="3066224"/>
          </a:xfrm>
        </p:spPr>
        <p:txBody>
          <a:bodyPr/>
          <a:lstStyle/>
          <a:p>
            <a:r>
              <a:rPr lang="en-US" altLang="en-US" dirty="0"/>
              <a:t>To supplement your knowledge:</a:t>
            </a:r>
          </a:p>
          <a:p>
            <a:pPr lvl="1"/>
            <a:r>
              <a:rPr lang="en-US" altLang="en-US" dirty="0" smtClean="0"/>
              <a:t>Familiar with more than one computing platform</a:t>
            </a:r>
          </a:p>
          <a:p>
            <a:pPr lvl="2"/>
            <a:r>
              <a:rPr lang="en-US" altLang="en-US" dirty="0" smtClean="0"/>
              <a:t>Linux, Windows, Mac </a:t>
            </a:r>
          </a:p>
          <a:p>
            <a:pPr lvl="2"/>
            <a:r>
              <a:rPr lang="en-US" altLang="en-US" dirty="0" smtClean="0"/>
              <a:t>Difference version of platform</a:t>
            </a:r>
          </a:p>
          <a:p>
            <a:pPr lvl="1"/>
            <a:r>
              <a:rPr lang="en-US" altLang="en-US" dirty="0" smtClean="0"/>
              <a:t>Develop </a:t>
            </a:r>
            <a:r>
              <a:rPr lang="en-US" altLang="en-US" dirty="0"/>
              <a:t>and maintain contact with computing, network, and investigative professionals</a:t>
            </a:r>
          </a:p>
          <a:p>
            <a:pPr lvl="1"/>
            <a:r>
              <a:rPr lang="en-US" altLang="en-US" dirty="0"/>
              <a:t>Join computer user groups in both the pubic and private sectors</a:t>
            </a:r>
          </a:p>
          <a:p>
            <a:pPr lvl="2"/>
            <a:r>
              <a:rPr lang="en-US" altLang="en-US" sz="1800" dirty="0"/>
              <a:t>Example: </a:t>
            </a:r>
            <a:r>
              <a:rPr lang="en-US" altLang="en-US" sz="1800" b="1" dirty="0"/>
              <a:t>Computer Technology Investigators Network (CTIN) </a:t>
            </a:r>
            <a:r>
              <a:rPr lang="en-US" altLang="en-US" sz="1800" dirty="0"/>
              <a:t>meets to discuss problems with digital forensics examiners encounter</a:t>
            </a:r>
          </a:p>
          <a:p>
            <a:pPr lvl="1"/>
            <a:r>
              <a:rPr lang="en-US" altLang="en-US" dirty="0"/>
              <a:t>Consult outside experts</a:t>
            </a:r>
          </a:p>
        </p:txBody>
      </p:sp>
      <p:sp>
        <p:nvSpPr>
          <p:cNvPr id="17411" name="Title 1"/>
          <p:cNvSpPr>
            <a:spLocks noGrp="1"/>
          </p:cNvSpPr>
          <p:nvPr>
            <p:ph type="title"/>
          </p:nvPr>
        </p:nvSpPr>
        <p:spPr>
          <a:xfrm>
            <a:off x="762000" y="317299"/>
            <a:ext cx="8026400" cy="475066"/>
          </a:xfrm>
        </p:spPr>
        <p:txBody>
          <a:bodyPr/>
          <a:lstStyle/>
          <a:p>
            <a:r>
              <a:rPr lang="en-US" altLang="en-US" sz="3600" dirty="0"/>
              <a:t>Developing Digital Forensics Resources</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41600" y="2228188"/>
            <a:ext cx="6172200" cy="377026"/>
          </a:xfrm>
        </p:spPr>
        <p:txBody>
          <a:bodyPr/>
          <a:lstStyle/>
          <a:p>
            <a:r>
              <a:rPr lang="en-US" altLang="en-US" dirty="0" smtClean="0"/>
              <a:t>Digital Investigation Types</a:t>
            </a:r>
            <a:endParaRPr lang="en-US" dirty="0"/>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smtClean="0"/>
              <a:t>© 2019 Cengage. May not be copied, scanned, or duplicated, in whole or in part, except for use as permitted in a license distributed with a certain product or service or otherwise on a password-protected website for classroom use.</a:t>
            </a:r>
            <a:endParaRPr lang="en-US" dirty="0"/>
          </a:p>
        </p:txBody>
      </p:sp>
    </p:spTree>
    <p:extLst>
      <p:ext uri="{BB962C8B-B14F-4D97-AF65-F5344CB8AC3E}">
        <p14:creationId xmlns:p14="http://schemas.microsoft.com/office/powerpoint/2010/main" val="1042151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1"/>
          <p:cNvSpPr>
            <a:spLocks noGrp="1"/>
          </p:cNvSpPr>
          <p:nvPr>
            <p:ph type="title"/>
          </p:nvPr>
        </p:nvSpPr>
        <p:spPr>
          <a:xfrm>
            <a:off x="762000" y="312458"/>
            <a:ext cx="8026400" cy="484748"/>
          </a:xfrm>
        </p:spPr>
        <p:txBody>
          <a:bodyPr/>
          <a:lstStyle/>
          <a:p>
            <a:r>
              <a:rPr lang="en-US" altLang="en-US" dirty="0"/>
              <a:t>Digital Investigation </a:t>
            </a:r>
            <a:r>
              <a:rPr lang="en-US" altLang="en-US" dirty="0" smtClean="0"/>
              <a:t>Types </a:t>
            </a:r>
            <a:r>
              <a:rPr lang="en-US" altLang="en-US" sz="3600" dirty="0" smtClean="0"/>
              <a:t>(</a:t>
            </a:r>
            <a:r>
              <a:rPr lang="en-US" altLang="en-US" sz="3600" dirty="0"/>
              <a:t>1 of 3)</a:t>
            </a:r>
          </a:p>
        </p:txBody>
      </p:sp>
      <p:sp>
        <p:nvSpPr>
          <p:cNvPr id="3" name="Content Placeholder 2"/>
          <p:cNvSpPr>
            <a:spLocks noGrp="1"/>
          </p:cNvSpPr>
          <p:nvPr>
            <p:ph idx="1"/>
          </p:nvPr>
        </p:nvSpPr>
        <p:spPr>
          <a:xfrm>
            <a:off x="365125" y="1538288"/>
            <a:ext cx="8415338" cy="1052512"/>
          </a:xfrm>
        </p:spPr>
        <p:txBody>
          <a:bodyPr rtlCol="0"/>
          <a:lstStyle/>
          <a:p>
            <a:pPr fontAlgn="auto">
              <a:spcAft>
                <a:spcPts val="0"/>
              </a:spcAft>
              <a:buFont typeface="Arial" pitchFamily="34" charset="0"/>
              <a:buChar char="•"/>
              <a:defRPr/>
            </a:pPr>
            <a:r>
              <a:rPr lang="en-US" dirty="0">
                <a:solidFill>
                  <a:schemeClr val="tx1">
                    <a:lumMod val="75000"/>
                    <a:lumOff val="25000"/>
                  </a:schemeClr>
                </a:solidFill>
              </a:rPr>
              <a:t>Digital investigations fall into two categories:</a:t>
            </a:r>
          </a:p>
          <a:p>
            <a:pPr lvl="1" fontAlgn="auto">
              <a:spcAft>
                <a:spcPts val="0"/>
              </a:spcAft>
              <a:buFont typeface="Arial" pitchFamily="34" charset="0"/>
              <a:buChar char="•"/>
              <a:defRPr/>
            </a:pPr>
            <a:r>
              <a:rPr lang="en-US" dirty="0">
                <a:solidFill>
                  <a:schemeClr val="tx1">
                    <a:lumMod val="75000"/>
                    <a:lumOff val="25000"/>
                  </a:schemeClr>
                </a:solidFill>
              </a:rPr>
              <a:t>Public-sector investigations</a:t>
            </a:r>
          </a:p>
          <a:p>
            <a:pPr lvl="1" fontAlgn="auto">
              <a:spcAft>
                <a:spcPts val="0"/>
              </a:spcAft>
              <a:buFont typeface="Arial" pitchFamily="34" charset="0"/>
              <a:buChar char="•"/>
              <a:defRPr/>
            </a:pPr>
            <a:r>
              <a:rPr lang="en-US" dirty="0">
                <a:solidFill>
                  <a:schemeClr val="tx1">
                    <a:lumMod val="75000"/>
                    <a:lumOff val="25000"/>
                  </a:schemeClr>
                </a:solidFill>
              </a:rPr>
              <a:t>Private-sector investigations</a:t>
            </a:r>
          </a:p>
          <a:p>
            <a:pPr lvl="1" fontAlgn="auto">
              <a:spcAft>
                <a:spcPts val="0"/>
              </a:spcAft>
              <a:buFont typeface="Arial" pitchFamily="34" charset="0"/>
              <a:buChar char="•"/>
              <a:defRPr/>
            </a:pPr>
            <a:endParaRPr lang="en-US" dirty="0">
              <a:solidFill>
                <a:schemeClr val="tx1">
                  <a:lumMod val="75000"/>
                  <a:lumOff val="25000"/>
                </a:schemeClr>
              </a:solidFill>
            </a:endParaRPr>
          </a:p>
          <a:p>
            <a:pPr marL="457200" lvl="1" indent="0" fontAlgn="auto">
              <a:spcAft>
                <a:spcPts val="0"/>
              </a:spcAft>
              <a:buFontTx/>
              <a:buNone/>
              <a:defRPr/>
            </a:pPr>
            <a:endParaRPr lang="en-US" dirty="0">
              <a:solidFill>
                <a:schemeClr val="tx1">
                  <a:lumMod val="75000"/>
                  <a:lumOff val="25000"/>
                </a:schemeClr>
              </a:solidFill>
            </a:endParaRP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overnment agencies Article 8 in the Charter of Rights of Canada&#10;U.S. Fourth Amendment search and seizure rules.&#10;&#10;Private organizations Company policy violations Litigation disputes.">
            <a:extLst>
              <a:ext uri="{FF2B5EF4-FFF2-40B4-BE49-F238E27FC236}">
                <a16:creationId xmlns:a16="http://schemas.microsoft.com/office/drawing/2014/main" id="{5703E6F5-6E94-0942-808C-11546D84AE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1447800"/>
            <a:ext cx="8575040" cy="4267200"/>
          </a:xfrm>
        </p:spPr>
      </p:pic>
      <p:sp>
        <p:nvSpPr>
          <p:cNvPr id="18435" name="Title 1"/>
          <p:cNvSpPr>
            <a:spLocks noGrp="1"/>
          </p:cNvSpPr>
          <p:nvPr>
            <p:ph type="title"/>
          </p:nvPr>
        </p:nvSpPr>
        <p:spPr>
          <a:xfrm>
            <a:off x="762000" y="312002"/>
            <a:ext cx="8026400" cy="484748"/>
          </a:xfrm>
        </p:spPr>
        <p:txBody>
          <a:bodyPr/>
          <a:lstStyle/>
          <a:p>
            <a:r>
              <a:rPr lang="en-US" altLang="en-US" dirty="0"/>
              <a:t>Digital Investigation </a:t>
            </a:r>
            <a:r>
              <a:rPr lang="en-US" altLang="en-US" dirty="0" smtClean="0"/>
              <a:t>Types </a:t>
            </a:r>
            <a:r>
              <a:rPr lang="en-US" altLang="en-US" sz="3600" dirty="0" smtClean="0"/>
              <a:t>(</a:t>
            </a:r>
            <a:r>
              <a:rPr lang="en-US" altLang="en-US" sz="3600" dirty="0"/>
              <a:t>2 of 3)</a:t>
            </a:r>
          </a:p>
        </p:txBody>
      </p:sp>
      <p:sp>
        <p:nvSpPr>
          <p:cNvPr id="4" name="Footer Placeholder 3"/>
          <p:cNvSpPr>
            <a:spLocks noGrp="1"/>
          </p:cNvSpPr>
          <p:nvPr>
            <p:ph type="ftr" sz="quarter" idx="10"/>
          </p:nvPr>
        </p:nvSpPr>
        <p:spPr/>
        <p:txBody>
          <a:bodyPr/>
          <a:lstStyle/>
          <a:p>
            <a:r>
              <a:rPr lang="en-US"/>
              <a:t>© </a:t>
            </a:r>
            <a:r>
              <a:rPr lang="is-IS"/>
              <a:t>2019</a:t>
            </a:r>
            <a:r>
              <a:rPr lang="en-US"/>
              <a:t> Cengage. May not be copied, scanned, or duplicated, in whole or in part, except for use as permitted in a license distributed with a certain product or service or otherwise on a password-protected website for classroom use.</a:t>
            </a:r>
            <a:endParaRPr lang="en-US" dirty="0"/>
          </a:p>
        </p:txBody>
      </p:sp>
    </p:spTree>
    <p:extLst>
      <p:ext uri="{BB962C8B-B14F-4D97-AF65-F5344CB8AC3E}">
        <p14:creationId xmlns:p14="http://schemas.microsoft.com/office/powerpoint/2010/main" val="460251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p:cNvSpPr>
            <a:spLocks noGrp="1"/>
          </p:cNvSpPr>
          <p:nvPr>
            <p:ph idx="1"/>
          </p:nvPr>
        </p:nvSpPr>
        <p:spPr>
          <a:xfrm>
            <a:off x="365125" y="1538288"/>
            <a:ext cx="8415338" cy="2204193"/>
          </a:xfrm>
        </p:spPr>
        <p:txBody>
          <a:bodyPr/>
          <a:lstStyle/>
          <a:p>
            <a:r>
              <a:rPr lang="en-US" altLang="en-US" sz="2800" dirty="0">
                <a:solidFill>
                  <a:srgbClr val="FF0000"/>
                </a:solidFill>
              </a:rPr>
              <a:t>Public-sector </a:t>
            </a:r>
            <a:r>
              <a:rPr lang="en-US" altLang="en-US" sz="2800" dirty="0"/>
              <a:t>investigations involve government agencies responsible for </a:t>
            </a:r>
            <a:r>
              <a:rPr lang="en-US" altLang="en-US" sz="2800" dirty="0">
                <a:solidFill>
                  <a:srgbClr val="FF0000"/>
                </a:solidFill>
              </a:rPr>
              <a:t>criminal</a:t>
            </a:r>
            <a:r>
              <a:rPr lang="en-US" altLang="en-US" sz="2800" dirty="0"/>
              <a:t> </a:t>
            </a:r>
            <a:r>
              <a:rPr lang="en-US" altLang="en-US" sz="2800" dirty="0">
                <a:solidFill>
                  <a:srgbClr val="FF0000"/>
                </a:solidFill>
              </a:rPr>
              <a:t>investigations</a:t>
            </a:r>
            <a:r>
              <a:rPr lang="en-US" altLang="en-US" sz="2800" dirty="0"/>
              <a:t> and prosecution</a:t>
            </a:r>
          </a:p>
          <a:p>
            <a:r>
              <a:rPr lang="en-US" altLang="en-US" sz="2800" dirty="0" smtClean="0">
                <a:solidFill>
                  <a:srgbClr val="FF0000"/>
                </a:solidFill>
              </a:rPr>
              <a:t>Private</a:t>
            </a:r>
            <a:r>
              <a:rPr lang="en-US" altLang="en-US" sz="2800" dirty="0">
                <a:solidFill>
                  <a:srgbClr val="FF0000"/>
                </a:solidFill>
              </a:rPr>
              <a:t>-sector </a:t>
            </a:r>
            <a:r>
              <a:rPr lang="en-US" altLang="en-US" sz="2800" dirty="0"/>
              <a:t>investigations focus more on policy violations</a:t>
            </a:r>
          </a:p>
        </p:txBody>
      </p:sp>
      <p:sp>
        <p:nvSpPr>
          <p:cNvPr id="19459" name="Title 1"/>
          <p:cNvSpPr>
            <a:spLocks noGrp="1"/>
          </p:cNvSpPr>
          <p:nvPr>
            <p:ph type="title"/>
          </p:nvPr>
        </p:nvSpPr>
        <p:spPr>
          <a:xfrm>
            <a:off x="762000" y="312458"/>
            <a:ext cx="8026400" cy="484748"/>
          </a:xfrm>
        </p:spPr>
        <p:txBody>
          <a:bodyPr/>
          <a:lstStyle/>
          <a:p>
            <a:r>
              <a:rPr lang="en-US" altLang="en-US" dirty="0"/>
              <a:t>Digital Investigation </a:t>
            </a:r>
            <a:r>
              <a:rPr lang="en-US" altLang="en-US" dirty="0" smtClean="0"/>
              <a:t>Types </a:t>
            </a:r>
            <a:r>
              <a:rPr lang="en-US" altLang="en-US" sz="3600" dirty="0" smtClean="0"/>
              <a:t>(</a:t>
            </a:r>
            <a:r>
              <a:rPr lang="en-US" altLang="en-US" sz="3600" dirty="0"/>
              <a:t>3 of 3)</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1"/>
          </p:nvPr>
        </p:nvSpPr>
        <p:spPr>
          <a:xfrm>
            <a:off x="365125" y="1538288"/>
            <a:ext cx="8415338" cy="4920577"/>
          </a:xfrm>
        </p:spPr>
        <p:txBody>
          <a:bodyPr/>
          <a:lstStyle/>
          <a:p>
            <a:r>
              <a:rPr lang="en-US" altLang="en-US" sz="2800" dirty="0"/>
              <a:t>When conducting public-sector investigations, you must understand laws on computer-related crimes including:</a:t>
            </a:r>
          </a:p>
          <a:p>
            <a:pPr lvl="1"/>
            <a:r>
              <a:rPr lang="en-US" altLang="en-US" sz="2400" dirty="0"/>
              <a:t>Standard legal processes</a:t>
            </a:r>
          </a:p>
          <a:p>
            <a:pPr lvl="1"/>
            <a:r>
              <a:rPr lang="en-US" altLang="en-US" sz="2400" dirty="0"/>
              <a:t>Guidelines on search and seizure</a:t>
            </a:r>
          </a:p>
          <a:p>
            <a:pPr lvl="1"/>
            <a:r>
              <a:rPr lang="en-US" altLang="en-US" sz="2400" dirty="0"/>
              <a:t>How to build a criminal </a:t>
            </a:r>
            <a:r>
              <a:rPr lang="en-US" altLang="en-US" sz="2400" dirty="0" smtClean="0"/>
              <a:t>case</a:t>
            </a:r>
          </a:p>
          <a:p>
            <a:r>
              <a:rPr lang="en-US" altLang="en-US" sz="2800" dirty="0" smtClean="0"/>
              <a:t>Considering</a:t>
            </a:r>
            <a:endParaRPr lang="en-US" altLang="en-US" sz="2800" dirty="0"/>
          </a:p>
          <a:p>
            <a:pPr lvl="1"/>
            <a:r>
              <a:rPr lang="en-US" altLang="en-US" sz="2400" dirty="0" smtClean="0"/>
              <a:t>Fourth </a:t>
            </a:r>
            <a:r>
              <a:rPr lang="en-US" altLang="en-US" sz="2400" dirty="0"/>
              <a:t>Amendment to the U.S. Constitution</a:t>
            </a:r>
          </a:p>
          <a:p>
            <a:pPr lvl="2"/>
            <a:r>
              <a:rPr lang="en-US" altLang="en-US" sz="2200" dirty="0"/>
              <a:t>Restrict government </a:t>
            </a:r>
            <a:r>
              <a:rPr lang="en-US" altLang="en-US" sz="2200" b="1" dirty="0"/>
              <a:t>search and seizure</a:t>
            </a:r>
          </a:p>
          <a:p>
            <a:pPr lvl="1"/>
            <a:r>
              <a:rPr lang="en-US" altLang="en-US" sz="2600" dirty="0"/>
              <a:t>The Department of Justice (DOJ) updates information on computer search and seizure regularly</a:t>
            </a:r>
          </a:p>
          <a:p>
            <a:endParaRPr lang="en-US" altLang="en-US" sz="3000" dirty="0"/>
          </a:p>
        </p:txBody>
      </p:sp>
      <p:sp>
        <p:nvSpPr>
          <p:cNvPr id="20483" name="Title 1"/>
          <p:cNvSpPr>
            <a:spLocks noGrp="1"/>
          </p:cNvSpPr>
          <p:nvPr>
            <p:ph type="title"/>
          </p:nvPr>
        </p:nvSpPr>
        <p:spPr>
          <a:xfrm>
            <a:off x="762000" y="77009"/>
            <a:ext cx="8026400" cy="955646"/>
          </a:xfrm>
        </p:spPr>
        <p:txBody>
          <a:bodyPr/>
          <a:lstStyle/>
          <a:p>
            <a:r>
              <a:rPr lang="en-US" altLang="en-US" sz="3600" dirty="0"/>
              <a:t>Understanding Law Enforcement Agency </a:t>
            </a:r>
            <a:r>
              <a:rPr lang="en-US" altLang="en-US" sz="3600" dirty="0" smtClean="0"/>
              <a:t>Investigations (Public-sector)</a:t>
            </a:r>
            <a:endParaRPr lang="en-US" altLang="en-US" sz="3600" dirty="0"/>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p:cNvSpPr>
            <a:spLocks noGrp="1"/>
          </p:cNvSpPr>
          <p:nvPr>
            <p:ph idx="1"/>
          </p:nvPr>
        </p:nvSpPr>
        <p:spPr>
          <a:xfrm>
            <a:off x="365125" y="1538288"/>
            <a:ext cx="8415338" cy="3622530"/>
          </a:xfrm>
        </p:spPr>
        <p:txBody>
          <a:bodyPr/>
          <a:lstStyle/>
          <a:p>
            <a:r>
              <a:rPr lang="en-US" altLang="en-US" sz="2800" dirty="0"/>
              <a:t>A criminal investigation usually begins when someone finds evidence of or witnesses a crime</a:t>
            </a:r>
          </a:p>
          <a:p>
            <a:pPr lvl="1"/>
            <a:r>
              <a:rPr lang="en-US" altLang="en-US" sz="2400" dirty="0"/>
              <a:t>Witness or victim makes an </a:t>
            </a:r>
            <a:r>
              <a:rPr lang="en-US" altLang="en-US" sz="2400" b="1" dirty="0"/>
              <a:t>allegation</a:t>
            </a:r>
            <a:r>
              <a:rPr lang="en-US" altLang="en-US" sz="2400" dirty="0"/>
              <a:t> to the police</a:t>
            </a:r>
          </a:p>
          <a:p>
            <a:r>
              <a:rPr lang="en-US" altLang="en-US" sz="2800" dirty="0"/>
              <a:t>Police interview the complainant and writes a report about the crime</a:t>
            </a:r>
          </a:p>
          <a:p>
            <a:r>
              <a:rPr lang="en-US" altLang="en-US" sz="2800" dirty="0"/>
              <a:t>Report is processed and management decides to start an investigation or log the information in a police blotter</a:t>
            </a:r>
          </a:p>
          <a:p>
            <a:pPr lvl="1"/>
            <a:r>
              <a:rPr lang="en-US" altLang="en-US" sz="2400" dirty="0"/>
              <a:t>Blotter is a historical database of previous crimes</a:t>
            </a:r>
          </a:p>
        </p:txBody>
      </p:sp>
      <p:sp>
        <p:nvSpPr>
          <p:cNvPr id="21507" name="Title 1"/>
          <p:cNvSpPr>
            <a:spLocks noGrp="1"/>
          </p:cNvSpPr>
          <p:nvPr>
            <p:ph type="title"/>
          </p:nvPr>
        </p:nvSpPr>
        <p:spPr>
          <a:xfrm>
            <a:off x="762000" y="317299"/>
            <a:ext cx="8026400" cy="475066"/>
          </a:xfrm>
        </p:spPr>
        <p:txBody>
          <a:bodyPr/>
          <a:lstStyle/>
          <a:p>
            <a:r>
              <a:rPr lang="en-US" altLang="en-US" sz="3600" dirty="0"/>
              <a:t>Following Legal Processes (1 of 2)</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p:cNvSpPr>
            <a:spLocks noGrp="1"/>
          </p:cNvSpPr>
          <p:nvPr>
            <p:ph idx="1"/>
          </p:nvPr>
        </p:nvSpPr>
        <p:spPr>
          <a:xfrm>
            <a:off x="365125" y="1538288"/>
            <a:ext cx="8415338" cy="3626378"/>
          </a:xfrm>
        </p:spPr>
        <p:txBody>
          <a:bodyPr/>
          <a:lstStyle/>
          <a:p>
            <a:pPr marL="0" indent="0">
              <a:buNone/>
            </a:pPr>
            <a:r>
              <a:rPr lang="en-US" altLang="en-US" b="1" u="sng" dirty="0" smtClean="0"/>
              <a:t>Category of officers</a:t>
            </a:r>
          </a:p>
          <a:p>
            <a:r>
              <a:rPr lang="en-US" altLang="en-US" b="1" dirty="0" smtClean="0"/>
              <a:t>Digital </a:t>
            </a:r>
            <a:r>
              <a:rPr lang="en-US" altLang="en-US" b="1" dirty="0"/>
              <a:t>Evidence First Responder (DEFR)</a:t>
            </a:r>
          </a:p>
          <a:p>
            <a:pPr lvl="1"/>
            <a:r>
              <a:rPr lang="en-US" altLang="en-US" dirty="0"/>
              <a:t>Arrives on an incident scene, assesses the situation, and takes precautions to acquire and preserve evidence</a:t>
            </a:r>
          </a:p>
          <a:p>
            <a:r>
              <a:rPr lang="en-US" altLang="en-US" b="1" dirty="0"/>
              <a:t>Digital Evidence Specialist (DES)</a:t>
            </a:r>
          </a:p>
          <a:p>
            <a:pPr lvl="1"/>
            <a:r>
              <a:rPr lang="en-US" altLang="en-US" dirty="0"/>
              <a:t>Has the skill to analyze the data and determine when another specialist should be called in to </a:t>
            </a:r>
            <a:r>
              <a:rPr lang="en-US" altLang="en-US" dirty="0" smtClean="0"/>
              <a:t>assist</a:t>
            </a:r>
          </a:p>
          <a:p>
            <a:pPr marL="0" indent="0">
              <a:buNone/>
            </a:pPr>
            <a:r>
              <a:rPr lang="en-US" altLang="en-US" b="1" u="sng" dirty="0" smtClean="0"/>
              <a:t>If sufficient cause to support a search warrant, submit</a:t>
            </a:r>
            <a:endParaRPr lang="en-US" altLang="en-US" b="1" u="sng" dirty="0"/>
          </a:p>
          <a:p>
            <a:r>
              <a:rPr lang="en-US" altLang="en-US" b="1" dirty="0"/>
              <a:t>Affidavit</a:t>
            </a:r>
            <a:r>
              <a:rPr lang="en-US" altLang="en-US" dirty="0"/>
              <a:t> - a sworn statement of support of facts about or evidence of a crime</a:t>
            </a:r>
          </a:p>
          <a:p>
            <a:pPr lvl="1"/>
            <a:r>
              <a:rPr lang="en-US" altLang="en-US" dirty="0"/>
              <a:t>Must include </a:t>
            </a:r>
            <a:r>
              <a:rPr lang="en-US" altLang="en-US" b="1" dirty="0" smtClean="0"/>
              <a:t>exhibits(evidence) </a:t>
            </a:r>
            <a:r>
              <a:rPr lang="en-US" altLang="en-US" dirty="0"/>
              <a:t>that support the allegation</a:t>
            </a:r>
          </a:p>
        </p:txBody>
      </p:sp>
      <p:sp>
        <p:nvSpPr>
          <p:cNvPr id="22531" name="Title 1"/>
          <p:cNvSpPr>
            <a:spLocks noGrp="1"/>
          </p:cNvSpPr>
          <p:nvPr>
            <p:ph type="title"/>
          </p:nvPr>
        </p:nvSpPr>
        <p:spPr>
          <a:xfrm>
            <a:off x="762000" y="317299"/>
            <a:ext cx="8026400" cy="475066"/>
          </a:xfrm>
        </p:spPr>
        <p:txBody>
          <a:bodyPr/>
          <a:lstStyle/>
          <a:p>
            <a:r>
              <a:rPr lang="en-US" altLang="en-US" sz="3600" dirty="0"/>
              <a:t>Following Legal Processes (2 of 2)</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idx="1"/>
          </p:nvPr>
        </p:nvSpPr>
        <p:spPr>
          <a:xfrm>
            <a:off x="365125" y="1538288"/>
            <a:ext cx="8415338" cy="4002087"/>
          </a:xfrm>
        </p:spPr>
        <p:txBody>
          <a:bodyPr/>
          <a:lstStyle/>
          <a:p>
            <a:r>
              <a:rPr lang="en-US" altLang="en-US" dirty="0"/>
              <a:t>Describe the field of digital forensics</a:t>
            </a:r>
          </a:p>
          <a:p>
            <a:r>
              <a:rPr lang="en-US" altLang="en-US" dirty="0"/>
              <a:t>Explain how to prepare computer investigations and summarize the difference between public-sector and private-sector investigations</a:t>
            </a:r>
          </a:p>
          <a:p>
            <a:r>
              <a:rPr lang="en-US" altLang="en-US" dirty="0"/>
              <a:t>Explain the importance of maintaining professional conduct</a:t>
            </a:r>
          </a:p>
          <a:p>
            <a:r>
              <a:rPr lang="en-US" altLang="en-US" dirty="0"/>
              <a:t>Describe how to prepare a digital forensics investigation by taking a systematic approach</a:t>
            </a:r>
          </a:p>
          <a:p>
            <a:r>
              <a:rPr lang="en-US" altLang="en-US" dirty="0"/>
              <a:t>Describe procedures for private-sector digital investigations</a:t>
            </a:r>
          </a:p>
          <a:p>
            <a:r>
              <a:rPr lang="en-US" altLang="en-US" dirty="0"/>
              <a:t>Explain requirements for data recovery workstations and software</a:t>
            </a:r>
          </a:p>
          <a:p>
            <a:r>
              <a:rPr lang="en-US" altLang="en-US" dirty="0"/>
              <a:t>Summarize how to conduct an investigation, including critiquing a case</a:t>
            </a:r>
          </a:p>
          <a:p>
            <a:endParaRPr lang="en-US" altLang="en-US" dirty="0"/>
          </a:p>
        </p:txBody>
      </p:sp>
      <p:sp>
        <p:nvSpPr>
          <p:cNvPr id="8195" name="Rectangle 2"/>
          <p:cNvSpPr>
            <a:spLocks noGrp="1" noChangeArrowheads="1"/>
          </p:cNvSpPr>
          <p:nvPr>
            <p:ph type="title"/>
          </p:nvPr>
        </p:nvSpPr>
        <p:spPr>
          <a:xfrm>
            <a:off x="762000" y="317299"/>
            <a:ext cx="8026400" cy="475066"/>
          </a:xfrm>
        </p:spPr>
        <p:txBody>
          <a:bodyPr/>
          <a:lstStyle/>
          <a:p>
            <a:r>
              <a:rPr lang="en-US" altLang="en-US" sz="3600" dirty="0"/>
              <a:t>Objectives</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p:cNvSpPr>
            <a:spLocks noGrp="1"/>
          </p:cNvSpPr>
          <p:nvPr>
            <p:ph idx="1"/>
          </p:nvPr>
        </p:nvSpPr>
        <p:spPr>
          <a:xfrm>
            <a:off x="365125" y="1538288"/>
            <a:ext cx="8415338" cy="3779496"/>
          </a:xfrm>
        </p:spPr>
        <p:txBody>
          <a:bodyPr/>
          <a:lstStyle/>
          <a:p>
            <a:r>
              <a:rPr lang="en-US" altLang="en-US" sz="2800" dirty="0"/>
              <a:t>Private-sector investigations involve private companies and lawyers who address company policy </a:t>
            </a:r>
            <a:r>
              <a:rPr lang="en-US" altLang="en-US" sz="2800" dirty="0">
                <a:solidFill>
                  <a:srgbClr val="FF0000"/>
                </a:solidFill>
              </a:rPr>
              <a:t>violations</a:t>
            </a:r>
            <a:r>
              <a:rPr lang="en-US" altLang="en-US" sz="2800" dirty="0"/>
              <a:t> and litigation </a:t>
            </a:r>
            <a:r>
              <a:rPr lang="en-US" altLang="en-US" sz="2800" dirty="0">
                <a:solidFill>
                  <a:srgbClr val="FF0000"/>
                </a:solidFill>
              </a:rPr>
              <a:t>disputes</a:t>
            </a:r>
          </a:p>
          <a:p>
            <a:pPr lvl="1"/>
            <a:r>
              <a:rPr lang="en-US" altLang="en-US" sz="2400" dirty="0"/>
              <a:t>Example: wrongful termination </a:t>
            </a:r>
          </a:p>
          <a:p>
            <a:pPr lvl="1"/>
            <a:r>
              <a:rPr lang="en-US" altLang="en-US" sz="2400" dirty="0"/>
              <a:t>Businesses strive to minimize or eliminate litigation</a:t>
            </a:r>
          </a:p>
          <a:p>
            <a:r>
              <a:rPr lang="en-US" altLang="en-US" sz="2800" dirty="0"/>
              <a:t>Private-sector </a:t>
            </a:r>
            <a:r>
              <a:rPr lang="en-US" altLang="en-US" sz="2800" dirty="0">
                <a:solidFill>
                  <a:srgbClr val="FF0000"/>
                </a:solidFill>
              </a:rPr>
              <a:t>crimes</a:t>
            </a:r>
            <a:r>
              <a:rPr lang="en-US" altLang="en-US" sz="2800" dirty="0"/>
              <a:t> can involve:</a:t>
            </a:r>
          </a:p>
          <a:p>
            <a:pPr lvl="1"/>
            <a:r>
              <a:rPr lang="en-US" altLang="en-US" sz="2400" dirty="0"/>
              <a:t>E-mail harassment, falsification of data, gender and age discrimination, embezzlement, sabotage, and industrial espionage</a:t>
            </a:r>
          </a:p>
        </p:txBody>
      </p:sp>
      <p:sp>
        <p:nvSpPr>
          <p:cNvPr id="23555" name="Title 1"/>
          <p:cNvSpPr>
            <a:spLocks noGrp="1"/>
          </p:cNvSpPr>
          <p:nvPr>
            <p:ph type="title"/>
          </p:nvPr>
        </p:nvSpPr>
        <p:spPr>
          <a:xfrm>
            <a:off x="762000" y="81849"/>
            <a:ext cx="8026400" cy="945965"/>
          </a:xfrm>
        </p:spPr>
        <p:txBody>
          <a:bodyPr/>
          <a:lstStyle/>
          <a:p>
            <a:r>
              <a:rPr lang="en-US" altLang="en-US" sz="3600" dirty="0"/>
              <a:t>Understanding Private-Sector Investigations (1 of 8)</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2"/>
          <p:cNvSpPr>
            <a:spLocks noGrp="1"/>
          </p:cNvSpPr>
          <p:nvPr>
            <p:ph idx="1"/>
          </p:nvPr>
        </p:nvSpPr>
        <p:spPr>
          <a:xfrm>
            <a:off x="365125" y="1538288"/>
            <a:ext cx="8415338" cy="2457339"/>
          </a:xfrm>
        </p:spPr>
        <p:txBody>
          <a:bodyPr/>
          <a:lstStyle/>
          <a:p>
            <a:r>
              <a:rPr lang="en-US" altLang="en-US" sz="2800" dirty="0"/>
              <a:t>Businesses can reduce the risk of litigation by publishing and maintaining policies that employees find easy to read and follow</a:t>
            </a:r>
          </a:p>
          <a:p>
            <a:pPr lvl="1"/>
            <a:r>
              <a:rPr lang="en-US" altLang="en-US" sz="2600" dirty="0"/>
              <a:t>Most important policies define rules for using the company’s computers and networks</a:t>
            </a:r>
          </a:p>
          <a:p>
            <a:pPr lvl="2"/>
            <a:r>
              <a:rPr lang="en-US" altLang="en-US" sz="2200" dirty="0"/>
              <a:t>Known as an “Acceptable use policy</a:t>
            </a:r>
            <a:r>
              <a:rPr lang="en-US" altLang="en-US" sz="2200" dirty="0" smtClean="0"/>
              <a:t>”</a:t>
            </a:r>
            <a:endParaRPr lang="en-US" altLang="en-US" sz="2200" dirty="0"/>
          </a:p>
        </p:txBody>
      </p:sp>
      <p:sp>
        <p:nvSpPr>
          <p:cNvPr id="24579" name="Title 1"/>
          <p:cNvSpPr>
            <a:spLocks noGrp="1"/>
          </p:cNvSpPr>
          <p:nvPr>
            <p:ph type="title"/>
          </p:nvPr>
        </p:nvSpPr>
        <p:spPr>
          <a:xfrm>
            <a:off x="762000" y="81849"/>
            <a:ext cx="8026400" cy="945965"/>
          </a:xfrm>
        </p:spPr>
        <p:txBody>
          <a:bodyPr/>
          <a:lstStyle/>
          <a:p>
            <a:r>
              <a:rPr lang="en-US" altLang="en-US" sz="3600" dirty="0"/>
              <a:t>Understanding Private-Sector Investigations (2 of 8)</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itle 1"/>
          <p:cNvSpPr>
            <a:spLocks noGrp="1"/>
          </p:cNvSpPr>
          <p:nvPr>
            <p:ph type="title"/>
          </p:nvPr>
        </p:nvSpPr>
        <p:spPr>
          <a:xfrm>
            <a:off x="762000" y="81849"/>
            <a:ext cx="8026400" cy="945965"/>
          </a:xfrm>
        </p:spPr>
        <p:txBody>
          <a:bodyPr/>
          <a:lstStyle/>
          <a:p>
            <a:r>
              <a:rPr lang="en-US" altLang="en-US" sz="3600" dirty="0"/>
              <a:t>Understanding Private-Sector Investigations (3 of 8)</a:t>
            </a:r>
          </a:p>
        </p:txBody>
      </p:sp>
      <p:sp>
        <p:nvSpPr>
          <p:cNvPr id="25602" name="Content Placeholder 2"/>
          <p:cNvSpPr>
            <a:spLocks noGrp="1"/>
          </p:cNvSpPr>
          <p:nvPr>
            <p:ph idx="1"/>
          </p:nvPr>
        </p:nvSpPr>
        <p:spPr>
          <a:xfrm>
            <a:off x="365125" y="1538288"/>
            <a:ext cx="8415338" cy="1188018"/>
          </a:xfrm>
        </p:spPr>
        <p:txBody>
          <a:bodyPr/>
          <a:lstStyle/>
          <a:p>
            <a:r>
              <a:rPr lang="en-US" altLang="en-US" dirty="0"/>
              <a:t>Business </a:t>
            </a:r>
            <a:r>
              <a:rPr lang="en-US" altLang="en-US" dirty="0" smtClean="0"/>
              <a:t>can also  </a:t>
            </a:r>
            <a:r>
              <a:rPr lang="en-US" altLang="en-US" dirty="0"/>
              <a:t>avoid litigation by displaying a </a:t>
            </a:r>
            <a:r>
              <a:rPr lang="en-US" altLang="en-US" b="1" dirty="0"/>
              <a:t>warning banner </a:t>
            </a:r>
            <a:r>
              <a:rPr lang="en-US" altLang="en-US" dirty="0"/>
              <a:t>on computer screens</a:t>
            </a:r>
          </a:p>
          <a:p>
            <a:pPr lvl="1"/>
            <a:r>
              <a:rPr lang="en-US" altLang="en-US" dirty="0"/>
              <a:t>Informs end users that the organization reserves the right to inspect computer systems and network traffic at will</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pic>
        <p:nvPicPr>
          <p:cNvPr id="9" name="Picture 8" descr="icture 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895600"/>
            <a:ext cx="5146040" cy="286956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itle 1"/>
          <p:cNvSpPr>
            <a:spLocks noGrp="1"/>
          </p:cNvSpPr>
          <p:nvPr>
            <p:ph type="title"/>
          </p:nvPr>
        </p:nvSpPr>
        <p:spPr>
          <a:xfrm>
            <a:off x="762000" y="81849"/>
            <a:ext cx="8026400" cy="945965"/>
          </a:xfrm>
        </p:spPr>
        <p:txBody>
          <a:bodyPr/>
          <a:lstStyle/>
          <a:p>
            <a:r>
              <a:rPr lang="en-US" altLang="en-US" sz="3600" dirty="0"/>
              <a:t>Understanding Private-Sector Investigations (4 of 8)</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pic>
        <p:nvPicPr>
          <p:cNvPr id="6" name="Content Placeholder 5" descr="You are about to access a United States government computer network that is intended for authorized users only. You should have no expectation of privacy in your use of this network. Use of this network constitutes consent to monitoring, retrieval, and disclosure of any information stored within the network for any purpose including criminal persecution.">
            <a:extLst>
              <a:ext uri="{FF2B5EF4-FFF2-40B4-BE49-F238E27FC236}">
                <a16:creationId xmlns:a16="http://schemas.microsoft.com/office/drawing/2014/main" id="{476983A7-C46C-0E48-91ED-4A897B31A6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0" y="1676400"/>
            <a:ext cx="7162800" cy="4309820"/>
          </a:xfrm>
        </p:spPr>
      </p:pic>
    </p:spTree>
    <p:extLst>
      <p:ext uri="{BB962C8B-B14F-4D97-AF65-F5344CB8AC3E}">
        <p14:creationId xmlns:p14="http://schemas.microsoft.com/office/powerpoint/2010/main" val="3334190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a:xfrm>
            <a:off x="365125" y="1538288"/>
            <a:ext cx="8415338" cy="3234732"/>
          </a:xfrm>
        </p:spPr>
        <p:txBody>
          <a:bodyPr/>
          <a:lstStyle/>
          <a:p>
            <a:r>
              <a:rPr lang="en-US" altLang="en-US" sz="2800" dirty="0"/>
              <a:t>Sample text that can be used in internal warning banners:</a:t>
            </a:r>
          </a:p>
          <a:p>
            <a:pPr lvl="1"/>
            <a:r>
              <a:rPr lang="en-US" altLang="en-US" sz="2400" dirty="0"/>
              <a:t>Use of this system and network is for official business only</a:t>
            </a:r>
          </a:p>
          <a:p>
            <a:pPr lvl="1"/>
            <a:r>
              <a:rPr lang="en-US" altLang="en-US" sz="2400" dirty="0"/>
              <a:t>Systems and networks are subject to monitoring at any time by the owner</a:t>
            </a:r>
          </a:p>
          <a:p>
            <a:pPr lvl="1"/>
            <a:r>
              <a:rPr lang="en-US" altLang="en-US" sz="2400" dirty="0"/>
              <a:t>Using this system implies consent to monitoring by the owner</a:t>
            </a:r>
          </a:p>
          <a:p>
            <a:pPr lvl="1"/>
            <a:r>
              <a:rPr lang="en-US" altLang="en-US" sz="2400" dirty="0"/>
              <a:t>Unauthorized or illegal users of this system or network will be subject to discipline or prosecution</a:t>
            </a:r>
          </a:p>
        </p:txBody>
      </p:sp>
      <p:sp>
        <p:nvSpPr>
          <p:cNvPr id="26627" name="Title 1"/>
          <p:cNvSpPr>
            <a:spLocks noGrp="1"/>
          </p:cNvSpPr>
          <p:nvPr>
            <p:ph type="title"/>
          </p:nvPr>
        </p:nvSpPr>
        <p:spPr>
          <a:xfrm>
            <a:off x="762000" y="81849"/>
            <a:ext cx="8026400" cy="945965"/>
          </a:xfrm>
        </p:spPr>
        <p:txBody>
          <a:bodyPr/>
          <a:lstStyle/>
          <a:p>
            <a:r>
              <a:rPr lang="en-US" altLang="en-US" sz="3600" dirty="0"/>
              <a:t>Understanding Private-Sector Investigations (5 of 8)</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p:cNvSpPr>
            <a:spLocks noGrp="1"/>
          </p:cNvSpPr>
          <p:nvPr>
            <p:ph idx="1"/>
          </p:nvPr>
        </p:nvSpPr>
        <p:spPr>
          <a:xfrm>
            <a:off x="365125" y="1538288"/>
            <a:ext cx="8415338" cy="4244238"/>
          </a:xfrm>
        </p:spPr>
        <p:txBody>
          <a:bodyPr/>
          <a:lstStyle/>
          <a:p>
            <a:r>
              <a:rPr lang="en-US" altLang="en-US" sz="2800" dirty="0"/>
              <a:t>Business also defines Line of authority </a:t>
            </a:r>
          </a:p>
          <a:p>
            <a:pPr lvl="1"/>
            <a:r>
              <a:rPr lang="en-US" altLang="en-US" sz="2400" dirty="0"/>
              <a:t>states who has the legal right to initiate an investigation, who can take possession of evidence, and who can have access to </a:t>
            </a:r>
            <a:r>
              <a:rPr lang="en-US" altLang="en-US" sz="2400" dirty="0" smtClean="0"/>
              <a:t>evidence</a:t>
            </a:r>
            <a:endParaRPr lang="en-US" altLang="en-US" dirty="0" smtClean="0"/>
          </a:p>
          <a:p>
            <a:r>
              <a:rPr lang="en-US" altLang="en-US" sz="2800" dirty="0" smtClean="0"/>
              <a:t>Examples </a:t>
            </a:r>
            <a:r>
              <a:rPr lang="en-US" altLang="en-US" sz="2800" dirty="0"/>
              <a:t>of groups with authority</a:t>
            </a:r>
          </a:p>
          <a:p>
            <a:pPr lvl="1"/>
            <a:r>
              <a:rPr lang="en-US" altLang="en-US" sz="2400" dirty="0"/>
              <a:t>Corporate security investigations </a:t>
            </a:r>
          </a:p>
          <a:p>
            <a:pPr lvl="1"/>
            <a:r>
              <a:rPr lang="en-US" altLang="en-US" sz="2400" dirty="0"/>
              <a:t>Corporate ethics office</a:t>
            </a:r>
          </a:p>
          <a:p>
            <a:pPr lvl="1"/>
            <a:r>
              <a:rPr lang="en-US" altLang="en-US" sz="2400" dirty="0"/>
              <a:t>Corporate equal employment opportunity office</a:t>
            </a:r>
          </a:p>
          <a:p>
            <a:pPr lvl="1"/>
            <a:r>
              <a:rPr lang="en-US" altLang="en-US" sz="2400" dirty="0"/>
              <a:t>Internal auditing</a:t>
            </a:r>
          </a:p>
          <a:p>
            <a:pPr lvl="1"/>
            <a:r>
              <a:rPr lang="en-US" altLang="en-US" sz="2400" dirty="0"/>
              <a:t>The general counsel or legal department</a:t>
            </a:r>
          </a:p>
        </p:txBody>
      </p:sp>
      <p:sp>
        <p:nvSpPr>
          <p:cNvPr id="27651" name="Title 1"/>
          <p:cNvSpPr>
            <a:spLocks noGrp="1"/>
          </p:cNvSpPr>
          <p:nvPr>
            <p:ph type="title"/>
          </p:nvPr>
        </p:nvSpPr>
        <p:spPr>
          <a:xfrm>
            <a:off x="762000" y="81849"/>
            <a:ext cx="8026400" cy="945965"/>
          </a:xfrm>
        </p:spPr>
        <p:txBody>
          <a:bodyPr/>
          <a:lstStyle/>
          <a:p>
            <a:r>
              <a:rPr lang="en-US" altLang="en-US" sz="3600" dirty="0"/>
              <a:t>Understanding Private-Sector Investigations (6 of 8)</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p:cNvSpPr>
            <a:spLocks noGrp="1"/>
          </p:cNvSpPr>
          <p:nvPr>
            <p:ph idx="1"/>
          </p:nvPr>
        </p:nvSpPr>
        <p:spPr>
          <a:xfrm>
            <a:off x="365125" y="1538288"/>
            <a:ext cx="8415338" cy="4050853"/>
          </a:xfrm>
        </p:spPr>
        <p:txBody>
          <a:bodyPr/>
          <a:lstStyle/>
          <a:p>
            <a:r>
              <a:rPr lang="en-US" altLang="en-US" sz="2800" dirty="0"/>
              <a:t>During private investigations, you search for evidence to support allegations of violations of a company’s rules or an attack on its assets</a:t>
            </a:r>
          </a:p>
          <a:p>
            <a:r>
              <a:rPr lang="en-US" altLang="en-US" sz="2800" dirty="0"/>
              <a:t>Three types of situations are common:</a:t>
            </a:r>
          </a:p>
          <a:p>
            <a:pPr lvl="1"/>
            <a:r>
              <a:rPr lang="en-US" altLang="en-US" sz="2400" dirty="0"/>
              <a:t>Abuse or misuse of computing </a:t>
            </a:r>
            <a:r>
              <a:rPr lang="en-US" altLang="en-US" sz="2400" dirty="0" smtClean="0"/>
              <a:t>assets (for personal profits)</a:t>
            </a:r>
            <a:endParaRPr lang="en-US" altLang="en-US" sz="2400" dirty="0"/>
          </a:p>
          <a:p>
            <a:pPr lvl="1"/>
            <a:r>
              <a:rPr lang="en-US" altLang="en-US" sz="2400" dirty="0"/>
              <a:t>E-mail </a:t>
            </a:r>
            <a:r>
              <a:rPr lang="en-US" altLang="en-US" sz="2400" dirty="0" smtClean="0"/>
              <a:t>abuse (make threats, harassing others)</a:t>
            </a:r>
            <a:endParaRPr lang="en-US" altLang="en-US" sz="2400" dirty="0"/>
          </a:p>
          <a:p>
            <a:pPr lvl="1"/>
            <a:r>
              <a:rPr lang="en-US" altLang="en-US" sz="2400" dirty="0"/>
              <a:t>Internet </a:t>
            </a:r>
            <a:r>
              <a:rPr lang="en-US" altLang="en-US" sz="2400" dirty="0" smtClean="0"/>
              <a:t>abuse (pornographic images)</a:t>
            </a:r>
            <a:endParaRPr lang="en-US" altLang="en-US" sz="2400" dirty="0"/>
          </a:p>
          <a:p>
            <a:r>
              <a:rPr lang="en-US" altLang="en-US" sz="2800" dirty="0"/>
              <a:t>A private-sector investigator’s job is to minimize risk to the company</a:t>
            </a:r>
          </a:p>
        </p:txBody>
      </p:sp>
      <p:sp>
        <p:nvSpPr>
          <p:cNvPr id="28675" name="Title 1"/>
          <p:cNvSpPr>
            <a:spLocks noGrp="1"/>
          </p:cNvSpPr>
          <p:nvPr>
            <p:ph type="title"/>
          </p:nvPr>
        </p:nvSpPr>
        <p:spPr>
          <a:xfrm>
            <a:off x="762000" y="81849"/>
            <a:ext cx="8026400" cy="945965"/>
          </a:xfrm>
        </p:spPr>
        <p:txBody>
          <a:bodyPr/>
          <a:lstStyle/>
          <a:p>
            <a:r>
              <a:rPr lang="en-US" altLang="en-US" sz="3600" dirty="0"/>
              <a:t>Understanding Private-Sector Investigations (7 of 8)</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p:cNvSpPr>
            <a:spLocks noGrp="1"/>
          </p:cNvSpPr>
          <p:nvPr>
            <p:ph idx="1"/>
          </p:nvPr>
        </p:nvSpPr>
        <p:spPr>
          <a:xfrm>
            <a:off x="365125" y="1538288"/>
            <a:ext cx="8415338" cy="3369640"/>
          </a:xfrm>
        </p:spPr>
        <p:txBody>
          <a:bodyPr/>
          <a:lstStyle/>
          <a:p>
            <a:r>
              <a:rPr lang="en-US" altLang="en-US" sz="2800" dirty="0"/>
              <a:t>The distinction between personal and company computer property can be difficult with cell phones, smartphones, personal notebooks, and tablet computers</a:t>
            </a:r>
          </a:p>
          <a:p>
            <a:r>
              <a:rPr lang="en-US" altLang="en-US" sz="2800" dirty="0"/>
              <a:t>Bring your own device (BYOD) environment</a:t>
            </a:r>
          </a:p>
          <a:p>
            <a:pPr lvl="1"/>
            <a:r>
              <a:rPr lang="en-US" altLang="en-US" sz="2400" dirty="0"/>
              <a:t>Some companies state that if you connect a personal device to the business network, it falls under the same rules as company property</a:t>
            </a:r>
          </a:p>
          <a:p>
            <a:endParaRPr lang="en-US" altLang="en-US" dirty="0"/>
          </a:p>
        </p:txBody>
      </p:sp>
      <p:sp>
        <p:nvSpPr>
          <p:cNvPr id="29699" name="Title 1"/>
          <p:cNvSpPr>
            <a:spLocks noGrp="1"/>
          </p:cNvSpPr>
          <p:nvPr>
            <p:ph type="title"/>
          </p:nvPr>
        </p:nvSpPr>
        <p:spPr>
          <a:xfrm>
            <a:off x="762000" y="81849"/>
            <a:ext cx="8026400" cy="945965"/>
          </a:xfrm>
        </p:spPr>
        <p:txBody>
          <a:bodyPr/>
          <a:lstStyle/>
          <a:p>
            <a:r>
              <a:rPr lang="en-US" altLang="en-US" sz="3600" dirty="0"/>
              <a:t>Understanding Private-Sector Investigations (8 of 8)</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41600" y="2228188"/>
            <a:ext cx="6172200" cy="377026"/>
          </a:xfrm>
        </p:spPr>
        <p:txBody>
          <a:bodyPr/>
          <a:lstStyle/>
          <a:p>
            <a:r>
              <a:rPr lang="en-US" altLang="en-US" dirty="0"/>
              <a:t>Maintaining Professional Conduct</a:t>
            </a:r>
            <a:endParaRPr lang="en-US" dirty="0"/>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smtClean="0"/>
              <a:t>© 2019 Cengage. May not be copied, scanned, or duplicated, in whole or in part, except for use as permitted in a license distributed with a certain product or service or otherwise on a password-protected website for classroom use.</a:t>
            </a:r>
            <a:endParaRPr lang="en-US" dirty="0"/>
          </a:p>
        </p:txBody>
      </p:sp>
    </p:spTree>
    <p:extLst>
      <p:ext uri="{BB962C8B-B14F-4D97-AF65-F5344CB8AC3E}">
        <p14:creationId xmlns:p14="http://schemas.microsoft.com/office/powerpoint/2010/main" val="3002774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idx="1"/>
          </p:nvPr>
        </p:nvSpPr>
        <p:spPr>
          <a:xfrm>
            <a:off x="365125" y="1538288"/>
            <a:ext cx="8415338" cy="2733056"/>
          </a:xfrm>
        </p:spPr>
        <p:txBody>
          <a:bodyPr/>
          <a:lstStyle/>
          <a:p>
            <a:r>
              <a:rPr lang="en-US" altLang="en-US" b="1" dirty="0"/>
              <a:t>Professional conduct </a:t>
            </a:r>
            <a:r>
              <a:rPr lang="en-US" altLang="en-US" dirty="0"/>
              <a:t>- includes ethics, morals, and standards of behavior</a:t>
            </a:r>
          </a:p>
          <a:p>
            <a:r>
              <a:rPr lang="en-US" altLang="en-US" dirty="0"/>
              <a:t>An investigator must exhibit the highest level of professional behavior at all times</a:t>
            </a:r>
          </a:p>
          <a:p>
            <a:pPr lvl="1"/>
            <a:r>
              <a:rPr lang="en-US" altLang="en-US" dirty="0"/>
              <a:t>Maintain </a:t>
            </a:r>
            <a:r>
              <a:rPr lang="en-US" altLang="en-US" dirty="0" smtClean="0"/>
              <a:t>objectivity</a:t>
            </a:r>
          </a:p>
          <a:p>
            <a:pPr lvl="2"/>
            <a:r>
              <a:rPr lang="en-US" altLang="en-US" dirty="0" smtClean="0"/>
              <a:t>Make opinions based on your education, training, experience, and evidence</a:t>
            </a:r>
            <a:endParaRPr lang="en-US" altLang="en-US" dirty="0"/>
          </a:p>
          <a:p>
            <a:pPr lvl="1"/>
            <a:r>
              <a:rPr lang="en-US" altLang="en-US" smtClean="0"/>
              <a:t>Maintaining </a:t>
            </a:r>
            <a:r>
              <a:rPr lang="en-US" altLang="en-US" dirty="0" smtClean="0"/>
              <a:t>confidentiality</a:t>
            </a:r>
            <a:endParaRPr lang="en-US" altLang="en-US" dirty="0"/>
          </a:p>
          <a:p>
            <a:r>
              <a:rPr lang="en-US" altLang="en-US" dirty="0"/>
              <a:t>Investigators should also attend training to stay current with the latest technical changes in computer hardware and software, networking, and forensic tools</a:t>
            </a:r>
          </a:p>
        </p:txBody>
      </p:sp>
      <p:sp>
        <p:nvSpPr>
          <p:cNvPr id="30723" name="Title 1"/>
          <p:cNvSpPr>
            <a:spLocks noGrp="1"/>
          </p:cNvSpPr>
          <p:nvPr>
            <p:ph type="title"/>
          </p:nvPr>
        </p:nvSpPr>
        <p:spPr>
          <a:xfrm>
            <a:off x="762000" y="317299"/>
            <a:ext cx="8026400" cy="475066"/>
          </a:xfrm>
        </p:spPr>
        <p:txBody>
          <a:bodyPr/>
          <a:lstStyle/>
          <a:p>
            <a:r>
              <a:rPr lang="en-US" altLang="en-US" sz="3600" dirty="0"/>
              <a:t>Maintaining Professional Conduct</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41600" y="2228188"/>
            <a:ext cx="6172200" cy="377026"/>
          </a:xfrm>
        </p:spPr>
        <p:txBody>
          <a:bodyPr/>
          <a:lstStyle/>
          <a:p>
            <a:r>
              <a:rPr lang="en-US" altLang="en-US" dirty="0"/>
              <a:t>An Overview of Digital Forensics </a:t>
            </a:r>
            <a:endParaRPr lang="en-US" dirty="0"/>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smtClean="0"/>
              <a:t>© 2019 Cengage. May not be copied, scanned, or duplicated, in whole or in part, except for use as permitted in a license distributed with a certain product or service or otherwise on a password-protected website for classroom use.</a:t>
            </a:r>
            <a:endParaRPr lang="en-US" dirty="0"/>
          </a:p>
        </p:txBody>
      </p:sp>
    </p:spTree>
    <p:extLst>
      <p:ext uri="{BB962C8B-B14F-4D97-AF65-F5344CB8AC3E}">
        <p14:creationId xmlns:p14="http://schemas.microsoft.com/office/powerpoint/2010/main" val="1907562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41600" y="2045061"/>
            <a:ext cx="6172200" cy="743280"/>
          </a:xfrm>
        </p:spPr>
        <p:txBody>
          <a:bodyPr/>
          <a:lstStyle/>
          <a:p>
            <a:r>
              <a:rPr lang="en-US" altLang="en-US" dirty="0" smtClean="0"/>
              <a:t>Taking a Systematic Approach for </a:t>
            </a:r>
            <a:r>
              <a:rPr lang="en-US" altLang="en-US" dirty="0"/>
              <a:t>Digital Forensics Investigation </a:t>
            </a:r>
            <a:endParaRPr lang="en-US" dirty="0"/>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smtClean="0"/>
              <a:t>© 2019 Cengage. May not be copied, scanned, or duplicated, in whole or in part, except for use as permitted in a license distributed with a certain product or service or otherwise on a password-protected website for classroom use.</a:t>
            </a:r>
            <a:endParaRPr lang="en-US" dirty="0"/>
          </a:p>
        </p:txBody>
      </p:sp>
    </p:spTree>
    <p:extLst>
      <p:ext uri="{BB962C8B-B14F-4D97-AF65-F5344CB8AC3E}">
        <p14:creationId xmlns:p14="http://schemas.microsoft.com/office/powerpoint/2010/main" val="12586149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idx="1"/>
          </p:nvPr>
        </p:nvSpPr>
        <p:spPr>
          <a:xfrm>
            <a:off x="365125" y="1538288"/>
            <a:ext cx="8415338" cy="4181915"/>
          </a:xfrm>
        </p:spPr>
        <p:txBody>
          <a:bodyPr/>
          <a:lstStyle/>
          <a:p>
            <a:r>
              <a:rPr lang="en-US" altLang="en-US" dirty="0"/>
              <a:t>The role of digital forensics professional is to gather evidence to prove that a suspect committed a crime or violated a company policy</a:t>
            </a:r>
          </a:p>
          <a:p>
            <a:r>
              <a:rPr lang="en-US" altLang="en-US" dirty="0" smtClean="0"/>
              <a:t>Process of collecting </a:t>
            </a:r>
            <a:r>
              <a:rPr lang="en-US" altLang="en-US" dirty="0"/>
              <a:t>evidence that can be offered in court or at a corporate </a:t>
            </a:r>
            <a:r>
              <a:rPr lang="en-US" altLang="en-US" dirty="0" smtClean="0"/>
              <a:t>inquiry includes</a:t>
            </a:r>
            <a:endParaRPr lang="en-US" altLang="en-US" dirty="0"/>
          </a:p>
          <a:p>
            <a:pPr lvl="1"/>
            <a:r>
              <a:rPr lang="en-US" altLang="en-US" dirty="0"/>
              <a:t>Investigate the suspect’s computer</a:t>
            </a:r>
          </a:p>
          <a:p>
            <a:pPr lvl="1"/>
            <a:r>
              <a:rPr lang="en-US" altLang="en-US" dirty="0"/>
              <a:t>Preserve the evidence on a different computer</a:t>
            </a:r>
          </a:p>
          <a:p>
            <a:r>
              <a:rPr lang="en-US" altLang="en-US" dirty="0" smtClean="0"/>
              <a:t>Need to </a:t>
            </a:r>
            <a:r>
              <a:rPr lang="en-US" altLang="en-US" b="1" dirty="0" smtClean="0"/>
              <a:t>Document Chain </a:t>
            </a:r>
            <a:r>
              <a:rPr lang="en-US" altLang="en-US" b="1" dirty="0"/>
              <a:t>of custody</a:t>
            </a:r>
          </a:p>
          <a:p>
            <a:pPr lvl="1"/>
            <a:r>
              <a:rPr lang="en-US" altLang="en-US" dirty="0"/>
              <a:t>Route the evidence takes from the time you find it until the case is closed or goes to </a:t>
            </a:r>
            <a:r>
              <a:rPr lang="en-US" altLang="en-US" dirty="0" smtClean="0"/>
              <a:t>court</a:t>
            </a:r>
          </a:p>
          <a:p>
            <a:r>
              <a:rPr lang="en-US" altLang="en-US" dirty="0" smtClean="0"/>
              <a:t>We study two sample cases</a:t>
            </a:r>
          </a:p>
          <a:p>
            <a:pPr lvl="1"/>
            <a:r>
              <a:rPr lang="en-US" altLang="en-US" dirty="0" smtClean="0"/>
              <a:t>Computer crime</a:t>
            </a:r>
          </a:p>
          <a:p>
            <a:pPr lvl="1"/>
            <a:r>
              <a:rPr lang="en-US" altLang="en-US" dirty="0" smtClean="0"/>
              <a:t>Company policy violation </a:t>
            </a:r>
            <a:endParaRPr lang="en-US" altLang="en-US" dirty="0"/>
          </a:p>
        </p:txBody>
      </p:sp>
      <p:sp>
        <p:nvSpPr>
          <p:cNvPr id="31747" name="Rectangle 2"/>
          <p:cNvSpPr>
            <a:spLocks noGrp="1" noChangeArrowheads="1"/>
          </p:cNvSpPr>
          <p:nvPr>
            <p:ph type="title"/>
          </p:nvPr>
        </p:nvSpPr>
        <p:spPr>
          <a:xfrm>
            <a:off x="762000" y="77009"/>
            <a:ext cx="8026400" cy="955646"/>
          </a:xfrm>
        </p:spPr>
        <p:txBody>
          <a:bodyPr/>
          <a:lstStyle/>
          <a:p>
            <a:r>
              <a:rPr lang="en-US" altLang="en-US" sz="3600" dirty="0"/>
              <a:t>Preparing a Digital Forensics Investigation </a:t>
            </a:r>
            <a:r>
              <a:rPr lang="en-US" altLang="en-US" sz="3600" dirty="0" smtClean="0"/>
              <a:t>-principle</a:t>
            </a:r>
            <a:endParaRPr lang="en-US" altLang="en-US" sz="3600" dirty="0"/>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idx="1"/>
          </p:nvPr>
        </p:nvSpPr>
        <p:spPr>
          <a:xfrm>
            <a:off x="365125" y="1538288"/>
            <a:ext cx="8415338" cy="4010328"/>
          </a:xfrm>
        </p:spPr>
        <p:txBody>
          <a:bodyPr/>
          <a:lstStyle/>
          <a:p>
            <a:r>
              <a:rPr lang="en-US" altLang="en-US" sz="2400" dirty="0"/>
              <a:t>Computers can contain information that helps law enforcement determine:</a:t>
            </a:r>
          </a:p>
          <a:p>
            <a:pPr lvl="1"/>
            <a:r>
              <a:rPr lang="en-US" altLang="en-US" sz="2000" dirty="0"/>
              <a:t>Chain of events leading to a </a:t>
            </a:r>
            <a:r>
              <a:rPr lang="en-US" altLang="en-US" sz="2000" dirty="0" smtClean="0"/>
              <a:t>crime, or</a:t>
            </a:r>
            <a:endParaRPr lang="en-US" altLang="en-US" sz="2000" dirty="0"/>
          </a:p>
          <a:p>
            <a:pPr lvl="1"/>
            <a:r>
              <a:rPr lang="en-US" altLang="en-US" sz="2000" dirty="0"/>
              <a:t>Evidence that can lead to a conviction</a:t>
            </a:r>
          </a:p>
          <a:p>
            <a:r>
              <a:rPr lang="en-US" altLang="en-US" sz="2400" dirty="0"/>
              <a:t>Law enforcement officers should follow proper procedure when acquiring the </a:t>
            </a:r>
            <a:r>
              <a:rPr lang="en-US" altLang="en-US" sz="2400" dirty="0" smtClean="0"/>
              <a:t>evidence</a:t>
            </a:r>
          </a:p>
          <a:p>
            <a:r>
              <a:rPr lang="en-US" altLang="en-US" sz="2400" dirty="0" smtClean="0"/>
              <a:t>Digital </a:t>
            </a:r>
            <a:r>
              <a:rPr lang="en-US" altLang="en-US" sz="2400" dirty="0"/>
              <a:t>evidence can be easily altered by an overeager investigator</a:t>
            </a:r>
          </a:p>
          <a:p>
            <a:r>
              <a:rPr lang="en-US" altLang="en-US" sz="2400" dirty="0"/>
              <a:t>A potential challenge: information on hard disks might be password protected so forensics tools may be need to be used in your investigation</a:t>
            </a:r>
          </a:p>
        </p:txBody>
      </p:sp>
      <p:sp>
        <p:nvSpPr>
          <p:cNvPr id="32771" name="Rectangle 2"/>
          <p:cNvSpPr>
            <a:spLocks noGrp="1" noChangeArrowheads="1"/>
          </p:cNvSpPr>
          <p:nvPr>
            <p:ph type="title"/>
          </p:nvPr>
        </p:nvSpPr>
        <p:spPr>
          <a:xfrm>
            <a:off x="762000" y="317299"/>
            <a:ext cx="8026400" cy="475066"/>
          </a:xfrm>
        </p:spPr>
        <p:txBody>
          <a:bodyPr/>
          <a:lstStyle/>
          <a:p>
            <a:r>
              <a:rPr lang="en-US" altLang="en-US" sz="3600" dirty="0"/>
              <a:t>An Overview of a Computer Crime</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idx="1"/>
          </p:nvPr>
        </p:nvSpPr>
        <p:spPr>
          <a:xfrm>
            <a:off x="365125" y="1538288"/>
            <a:ext cx="8415338" cy="3019801"/>
          </a:xfrm>
        </p:spPr>
        <p:txBody>
          <a:bodyPr/>
          <a:lstStyle/>
          <a:p>
            <a:r>
              <a:rPr lang="en-US" altLang="en-US" sz="3200" dirty="0"/>
              <a:t>Employees misusing resources can cost companies millions of dollars</a:t>
            </a:r>
          </a:p>
          <a:p>
            <a:r>
              <a:rPr lang="en-US" altLang="en-US" sz="3200" dirty="0"/>
              <a:t>Misuse includes:</a:t>
            </a:r>
          </a:p>
          <a:p>
            <a:pPr lvl="1"/>
            <a:r>
              <a:rPr lang="en-US" altLang="en-US" sz="2800" dirty="0"/>
              <a:t>Surfing the Internet</a:t>
            </a:r>
          </a:p>
          <a:p>
            <a:pPr lvl="1"/>
            <a:r>
              <a:rPr lang="en-US" altLang="en-US" sz="2800" dirty="0"/>
              <a:t>Sending personal e-mails</a:t>
            </a:r>
          </a:p>
          <a:p>
            <a:pPr lvl="1"/>
            <a:r>
              <a:rPr lang="en-US" altLang="en-US" sz="2800" dirty="0"/>
              <a:t>Using company computers for personal tasks</a:t>
            </a:r>
          </a:p>
        </p:txBody>
      </p:sp>
      <p:sp>
        <p:nvSpPr>
          <p:cNvPr id="33795" name="Rectangle 2"/>
          <p:cNvSpPr>
            <a:spLocks noGrp="1" noChangeArrowheads="1"/>
          </p:cNvSpPr>
          <p:nvPr>
            <p:ph type="title"/>
          </p:nvPr>
        </p:nvSpPr>
        <p:spPr>
          <a:xfrm>
            <a:off x="762000" y="317299"/>
            <a:ext cx="8026400" cy="475066"/>
          </a:xfrm>
        </p:spPr>
        <p:txBody>
          <a:bodyPr/>
          <a:lstStyle/>
          <a:p>
            <a:r>
              <a:rPr lang="en-US" altLang="en-US" sz="3600" dirty="0"/>
              <a:t>An Overview of a Company Policy Violation</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idx="1"/>
          </p:nvPr>
        </p:nvSpPr>
        <p:spPr>
          <a:xfrm>
            <a:off x="365125" y="1538288"/>
            <a:ext cx="8415338" cy="3964162"/>
          </a:xfrm>
        </p:spPr>
        <p:txBody>
          <a:bodyPr/>
          <a:lstStyle/>
          <a:p>
            <a:r>
              <a:rPr lang="en-US" altLang="en-US" dirty="0"/>
              <a:t> </a:t>
            </a:r>
            <a:r>
              <a:rPr lang="en-US" altLang="en-US" sz="2800" dirty="0"/>
              <a:t>Steps for problem solving</a:t>
            </a:r>
          </a:p>
          <a:p>
            <a:pPr lvl="1"/>
            <a:r>
              <a:rPr lang="en-US" altLang="en-US" sz="2400" dirty="0"/>
              <a:t>Make an initial assessment about the type of case you are </a:t>
            </a:r>
            <a:r>
              <a:rPr lang="en-US" altLang="en-US" sz="2400" dirty="0" smtClean="0"/>
              <a:t>investigating </a:t>
            </a:r>
          </a:p>
          <a:p>
            <a:pPr lvl="2"/>
            <a:r>
              <a:rPr lang="en-US" altLang="en-US" sz="2000" dirty="0" smtClean="0"/>
              <a:t>Criminal or company/was computers, disks used for the incident</a:t>
            </a:r>
            <a:endParaRPr lang="en-US" altLang="en-US" sz="2000" dirty="0"/>
          </a:p>
          <a:p>
            <a:pPr lvl="1"/>
            <a:r>
              <a:rPr lang="en-US" altLang="en-US" sz="2400" dirty="0"/>
              <a:t>Determine a preliminary design or approach to the </a:t>
            </a:r>
            <a:r>
              <a:rPr lang="en-US" altLang="en-US" sz="2400" dirty="0" smtClean="0"/>
              <a:t>case</a:t>
            </a:r>
          </a:p>
          <a:p>
            <a:pPr lvl="2"/>
            <a:r>
              <a:rPr lang="en-US" altLang="en-US" sz="2000" dirty="0" smtClean="0"/>
              <a:t>How can seize the data? During work hours/evening?</a:t>
            </a:r>
            <a:endParaRPr lang="en-US" altLang="en-US" sz="2000" dirty="0"/>
          </a:p>
          <a:p>
            <a:pPr lvl="1"/>
            <a:r>
              <a:rPr lang="en-US" altLang="en-US" sz="2400" dirty="0"/>
              <a:t>Create a detailed checklist</a:t>
            </a:r>
          </a:p>
          <a:p>
            <a:pPr lvl="1"/>
            <a:r>
              <a:rPr lang="en-US" altLang="en-US" sz="2400" dirty="0"/>
              <a:t>Determine the resources you </a:t>
            </a:r>
            <a:r>
              <a:rPr lang="en-US" altLang="en-US" sz="2400" dirty="0" smtClean="0"/>
              <a:t>need</a:t>
            </a:r>
          </a:p>
          <a:p>
            <a:pPr lvl="2"/>
            <a:r>
              <a:rPr lang="en-US" altLang="en-US" sz="2000" dirty="0" smtClean="0"/>
              <a:t>Tools/software</a:t>
            </a:r>
            <a:endParaRPr lang="en-US" altLang="en-US" sz="2000" dirty="0"/>
          </a:p>
          <a:p>
            <a:pPr lvl="1"/>
            <a:r>
              <a:rPr lang="en-US" altLang="en-US" sz="2400" dirty="0"/>
              <a:t>Obtain and copy an evidence drive</a:t>
            </a:r>
          </a:p>
        </p:txBody>
      </p:sp>
      <p:sp>
        <p:nvSpPr>
          <p:cNvPr id="34819" name="Rectangle 2"/>
          <p:cNvSpPr>
            <a:spLocks noGrp="1" noChangeArrowheads="1"/>
          </p:cNvSpPr>
          <p:nvPr>
            <p:ph type="title"/>
          </p:nvPr>
        </p:nvSpPr>
        <p:spPr>
          <a:xfrm>
            <a:off x="762000" y="317299"/>
            <a:ext cx="8026400" cy="475066"/>
          </a:xfrm>
        </p:spPr>
        <p:txBody>
          <a:bodyPr/>
          <a:lstStyle/>
          <a:p>
            <a:r>
              <a:rPr lang="en-US" altLang="en-US" sz="3600" dirty="0"/>
              <a:t>Taking a Systematic Approach (1 of 2)</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6"/>
          <p:cNvSpPr>
            <a:spLocks noGrp="1" noChangeArrowheads="1"/>
          </p:cNvSpPr>
          <p:nvPr>
            <p:ph idx="1"/>
          </p:nvPr>
        </p:nvSpPr>
        <p:spPr>
          <a:xfrm>
            <a:off x="365125" y="1538288"/>
            <a:ext cx="8415338" cy="4721292"/>
          </a:xfrm>
        </p:spPr>
        <p:txBody>
          <a:bodyPr/>
          <a:lstStyle/>
          <a:p>
            <a:r>
              <a:rPr lang="en-US" altLang="en-US" dirty="0"/>
              <a:t> </a:t>
            </a:r>
            <a:r>
              <a:rPr lang="en-US" altLang="en-US" sz="3200" dirty="0"/>
              <a:t>Steps for problem solving (cont’d) </a:t>
            </a:r>
          </a:p>
          <a:p>
            <a:pPr lvl="1"/>
            <a:r>
              <a:rPr lang="en-US" altLang="en-US" sz="2800" dirty="0" smtClean="0"/>
              <a:t>Analyze </a:t>
            </a:r>
            <a:r>
              <a:rPr lang="en-US" altLang="en-US" sz="2800" dirty="0"/>
              <a:t>and recover the digital evidence</a:t>
            </a:r>
          </a:p>
          <a:p>
            <a:pPr lvl="1"/>
            <a:r>
              <a:rPr lang="en-US" altLang="en-US" sz="2800" dirty="0"/>
              <a:t>Investigate the data you recover</a:t>
            </a:r>
          </a:p>
          <a:p>
            <a:pPr lvl="1"/>
            <a:r>
              <a:rPr lang="en-US" altLang="en-US" sz="2800" dirty="0"/>
              <a:t>Complete the case report</a:t>
            </a:r>
          </a:p>
          <a:p>
            <a:pPr lvl="1"/>
            <a:r>
              <a:rPr lang="en-US" altLang="en-US" sz="2800" dirty="0"/>
              <a:t>Critique the </a:t>
            </a:r>
            <a:r>
              <a:rPr lang="en-US" altLang="en-US" sz="2800" dirty="0" smtClean="0"/>
              <a:t>case</a:t>
            </a:r>
          </a:p>
          <a:p>
            <a:pPr lvl="1"/>
            <a:r>
              <a:rPr lang="en-US" altLang="en-US" sz="2800" dirty="0"/>
              <a:t>Identify the risks</a:t>
            </a:r>
          </a:p>
          <a:p>
            <a:pPr lvl="2"/>
            <a:r>
              <a:rPr lang="en-US" altLang="en-US" sz="2400" dirty="0"/>
              <a:t>Anti-forensics</a:t>
            </a:r>
          </a:p>
          <a:p>
            <a:pPr lvl="1"/>
            <a:r>
              <a:rPr lang="en-US" altLang="en-US" sz="2800" dirty="0"/>
              <a:t>Mitigate or minimize the risks</a:t>
            </a:r>
          </a:p>
          <a:p>
            <a:pPr lvl="2"/>
            <a:r>
              <a:rPr lang="en-US" altLang="en-US" sz="2400" dirty="0"/>
              <a:t>Multiple copies</a:t>
            </a:r>
          </a:p>
          <a:p>
            <a:pPr lvl="1"/>
            <a:r>
              <a:rPr lang="en-US" altLang="en-US" sz="2800" dirty="0"/>
              <a:t>Test the </a:t>
            </a:r>
            <a:r>
              <a:rPr lang="en-US" altLang="en-US" sz="2800" dirty="0" smtClean="0"/>
              <a:t>design</a:t>
            </a:r>
            <a:endParaRPr lang="en-US" altLang="en-US" sz="2800" dirty="0"/>
          </a:p>
        </p:txBody>
      </p:sp>
      <p:sp>
        <p:nvSpPr>
          <p:cNvPr id="35843" name="Rectangle 2"/>
          <p:cNvSpPr>
            <a:spLocks noGrp="1" noChangeArrowheads="1"/>
          </p:cNvSpPr>
          <p:nvPr>
            <p:ph type="title"/>
          </p:nvPr>
        </p:nvSpPr>
        <p:spPr>
          <a:xfrm>
            <a:off x="762000" y="317299"/>
            <a:ext cx="8026400" cy="475066"/>
          </a:xfrm>
        </p:spPr>
        <p:txBody>
          <a:bodyPr/>
          <a:lstStyle/>
          <a:p>
            <a:r>
              <a:rPr lang="en-US" altLang="en-US" sz="3600" dirty="0"/>
              <a:t>Taking a Systematic Approach (2 of 2)</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idx="1"/>
          </p:nvPr>
        </p:nvSpPr>
        <p:spPr>
          <a:xfrm>
            <a:off x="365125" y="1538288"/>
            <a:ext cx="8415338" cy="4141904"/>
          </a:xfrm>
        </p:spPr>
        <p:txBody>
          <a:bodyPr/>
          <a:lstStyle/>
          <a:p>
            <a:r>
              <a:rPr lang="en-US" altLang="en-US" dirty="0"/>
              <a:t>Systematically outline the case details</a:t>
            </a:r>
          </a:p>
          <a:p>
            <a:pPr lvl="1"/>
            <a:r>
              <a:rPr lang="en-US" altLang="en-US" dirty="0" smtClean="0"/>
              <a:t>Situation: Employee abuse of resources</a:t>
            </a:r>
            <a:endParaRPr lang="en-US" altLang="en-US" dirty="0"/>
          </a:p>
          <a:p>
            <a:pPr lvl="1"/>
            <a:r>
              <a:rPr lang="en-US" altLang="en-US" dirty="0"/>
              <a:t>Nature of the </a:t>
            </a:r>
            <a:r>
              <a:rPr lang="en-US" altLang="en-US" dirty="0" smtClean="0"/>
              <a:t>case: side business using company’s computers</a:t>
            </a:r>
            <a:endParaRPr lang="en-US" altLang="en-US" dirty="0"/>
          </a:p>
          <a:p>
            <a:pPr lvl="1"/>
            <a:r>
              <a:rPr lang="en-US" altLang="en-US" dirty="0"/>
              <a:t>Specifics of the </a:t>
            </a:r>
            <a:r>
              <a:rPr lang="en-US" altLang="en-US" dirty="0" smtClean="0"/>
              <a:t>case: Using computer to help clients setting up websites at local ISPs.</a:t>
            </a:r>
            <a:endParaRPr lang="en-US" altLang="en-US" dirty="0"/>
          </a:p>
          <a:p>
            <a:pPr lvl="1"/>
            <a:r>
              <a:rPr lang="en-US" altLang="en-US" dirty="0"/>
              <a:t>Type of </a:t>
            </a:r>
            <a:r>
              <a:rPr lang="en-US" altLang="en-US" dirty="0" smtClean="0"/>
              <a:t>evidence: USB drive</a:t>
            </a:r>
            <a:endParaRPr lang="en-US" altLang="en-US" dirty="0"/>
          </a:p>
          <a:p>
            <a:pPr lvl="1"/>
            <a:r>
              <a:rPr lang="en-US" altLang="en-US" dirty="0"/>
              <a:t>Known disk </a:t>
            </a:r>
            <a:r>
              <a:rPr lang="en-US" altLang="en-US" dirty="0" smtClean="0"/>
              <a:t>format: NTFS</a:t>
            </a:r>
            <a:endParaRPr lang="en-US" altLang="en-US" dirty="0"/>
          </a:p>
          <a:p>
            <a:pPr lvl="1"/>
            <a:r>
              <a:rPr lang="en-US" altLang="en-US" dirty="0"/>
              <a:t>Location of </a:t>
            </a:r>
            <a:r>
              <a:rPr lang="en-US" altLang="en-US" dirty="0" smtClean="0"/>
              <a:t>evidence: USB recovered from the employee’s assigned computer </a:t>
            </a:r>
            <a:endParaRPr lang="en-US" altLang="en-US" dirty="0"/>
          </a:p>
          <a:p>
            <a:r>
              <a:rPr lang="en-US" altLang="en-US" dirty="0"/>
              <a:t>Based on these details, you can determine the case </a:t>
            </a:r>
            <a:r>
              <a:rPr lang="en-US" altLang="en-US" dirty="0" smtClean="0"/>
              <a:t>requirements</a:t>
            </a:r>
          </a:p>
          <a:p>
            <a:pPr lvl="1"/>
            <a:r>
              <a:rPr lang="en-US" altLang="en-US" dirty="0" smtClean="0"/>
              <a:t>Web sites visited</a:t>
            </a:r>
          </a:p>
          <a:p>
            <a:pPr lvl="1"/>
            <a:r>
              <a:rPr lang="en-US" altLang="en-US" dirty="0" smtClean="0"/>
              <a:t>ISP</a:t>
            </a:r>
          </a:p>
          <a:p>
            <a:pPr lvl="1"/>
            <a:r>
              <a:rPr lang="en-US" altLang="en-US" dirty="0" smtClean="0"/>
              <a:t>Domain names.</a:t>
            </a:r>
          </a:p>
          <a:p>
            <a:pPr lvl="1"/>
            <a:r>
              <a:rPr lang="en-US" altLang="en-US" dirty="0" smtClean="0"/>
              <a:t>Business evidence</a:t>
            </a:r>
            <a:endParaRPr lang="en-US" altLang="en-US" dirty="0"/>
          </a:p>
        </p:txBody>
      </p:sp>
      <p:sp>
        <p:nvSpPr>
          <p:cNvPr id="36867" name="Rectangle 2"/>
          <p:cNvSpPr>
            <a:spLocks noGrp="1" noChangeArrowheads="1"/>
          </p:cNvSpPr>
          <p:nvPr>
            <p:ph type="title"/>
          </p:nvPr>
        </p:nvSpPr>
        <p:spPr>
          <a:xfrm>
            <a:off x="762000" y="77009"/>
            <a:ext cx="8026400" cy="955646"/>
          </a:xfrm>
        </p:spPr>
        <p:txBody>
          <a:bodyPr/>
          <a:lstStyle/>
          <a:p>
            <a:r>
              <a:rPr lang="en-US" altLang="en-US" sz="3600" dirty="0"/>
              <a:t>Assessing the </a:t>
            </a:r>
            <a:r>
              <a:rPr lang="en-US" altLang="en-US" sz="3600" dirty="0" smtClean="0"/>
              <a:t>Case: company policy example- Case Requirements</a:t>
            </a:r>
            <a:endParaRPr lang="en-US" altLang="en-US" sz="3600" dirty="0"/>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idx="1"/>
          </p:nvPr>
        </p:nvSpPr>
        <p:spPr>
          <a:xfrm>
            <a:off x="365125" y="1538288"/>
            <a:ext cx="8415338" cy="3293722"/>
          </a:xfrm>
        </p:spPr>
        <p:txBody>
          <a:bodyPr/>
          <a:lstStyle/>
          <a:p>
            <a:r>
              <a:rPr lang="en-US" altLang="en-US" sz="3200" dirty="0"/>
              <a:t>A basic investigation plan should include the following activities:</a:t>
            </a:r>
          </a:p>
          <a:p>
            <a:pPr lvl="1"/>
            <a:r>
              <a:rPr lang="en-US" altLang="en-US" sz="2800" dirty="0"/>
              <a:t>Acquire the evidence</a:t>
            </a:r>
          </a:p>
          <a:p>
            <a:pPr lvl="1"/>
            <a:r>
              <a:rPr lang="en-US" altLang="en-US" sz="2800" dirty="0"/>
              <a:t>Complete an evidence form and establish a chain of custody</a:t>
            </a:r>
          </a:p>
          <a:p>
            <a:pPr lvl="1"/>
            <a:r>
              <a:rPr lang="en-US" altLang="en-US" sz="2800" dirty="0"/>
              <a:t>Transport the evidence to a computer forensics lab</a:t>
            </a:r>
          </a:p>
          <a:p>
            <a:pPr lvl="1"/>
            <a:r>
              <a:rPr lang="en-US" altLang="en-US" sz="2800" dirty="0"/>
              <a:t>Secure evidence in an </a:t>
            </a:r>
            <a:r>
              <a:rPr lang="en-US" altLang="en-US" sz="2800" b="1" dirty="0"/>
              <a:t>approved secure container</a:t>
            </a:r>
          </a:p>
        </p:txBody>
      </p:sp>
      <p:sp>
        <p:nvSpPr>
          <p:cNvPr id="37891" name="Rectangle 2"/>
          <p:cNvSpPr>
            <a:spLocks noGrp="1" noChangeArrowheads="1"/>
          </p:cNvSpPr>
          <p:nvPr>
            <p:ph type="title"/>
          </p:nvPr>
        </p:nvSpPr>
        <p:spPr>
          <a:xfrm>
            <a:off x="762000" y="77009"/>
            <a:ext cx="8026400" cy="955646"/>
          </a:xfrm>
        </p:spPr>
        <p:txBody>
          <a:bodyPr/>
          <a:lstStyle/>
          <a:p>
            <a:r>
              <a:rPr lang="en-US" altLang="en-US" sz="3600" dirty="0"/>
              <a:t>Planning Your Investigation (1 of 5</a:t>
            </a:r>
            <a:r>
              <a:rPr lang="en-US" altLang="en-US" sz="3600" dirty="0" smtClean="0"/>
              <a:t>): Case Investigation Plan Design</a:t>
            </a:r>
            <a:endParaRPr lang="en-US" altLang="en-US" sz="3600" dirty="0"/>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idx="1"/>
          </p:nvPr>
        </p:nvSpPr>
        <p:spPr>
          <a:xfrm>
            <a:off x="365125" y="1538288"/>
            <a:ext cx="8415338" cy="4174219"/>
          </a:xfrm>
        </p:spPr>
        <p:txBody>
          <a:bodyPr/>
          <a:lstStyle/>
          <a:p>
            <a:r>
              <a:rPr lang="en-US" altLang="en-US" sz="3200" dirty="0"/>
              <a:t>A basic investigation plan (cont’d):</a:t>
            </a:r>
          </a:p>
          <a:p>
            <a:pPr lvl="1"/>
            <a:r>
              <a:rPr lang="en-US" altLang="en-US" sz="2800" dirty="0"/>
              <a:t>Prepare your </a:t>
            </a:r>
            <a:r>
              <a:rPr lang="en-US" altLang="en-US" sz="2800" b="1" dirty="0"/>
              <a:t>forensics workstation</a:t>
            </a:r>
          </a:p>
          <a:p>
            <a:pPr lvl="1"/>
            <a:r>
              <a:rPr lang="en-US" altLang="en-US" sz="2800" dirty="0"/>
              <a:t>Retrieve the evidence from the secure container</a:t>
            </a:r>
          </a:p>
          <a:p>
            <a:pPr lvl="1"/>
            <a:r>
              <a:rPr lang="en-US" altLang="en-US" sz="2800" dirty="0"/>
              <a:t>Make a forensic copy of the evidence</a:t>
            </a:r>
          </a:p>
          <a:p>
            <a:pPr lvl="1"/>
            <a:r>
              <a:rPr lang="en-US" altLang="en-US" sz="2800" dirty="0"/>
              <a:t>Return the evidence to the secure container</a:t>
            </a:r>
          </a:p>
          <a:p>
            <a:pPr lvl="1"/>
            <a:r>
              <a:rPr lang="en-US" altLang="en-US" sz="2800" dirty="0"/>
              <a:t>Process the copied evidence with computer forensics tools</a:t>
            </a:r>
          </a:p>
          <a:p>
            <a:endParaRPr lang="en-US" altLang="en-US" dirty="0"/>
          </a:p>
          <a:p>
            <a:pPr lvl="1"/>
            <a:endParaRPr lang="en-US" altLang="en-US" dirty="0"/>
          </a:p>
        </p:txBody>
      </p:sp>
      <p:sp>
        <p:nvSpPr>
          <p:cNvPr id="38915" name="Rectangle 2"/>
          <p:cNvSpPr>
            <a:spLocks noGrp="1" noChangeArrowheads="1"/>
          </p:cNvSpPr>
          <p:nvPr>
            <p:ph type="title"/>
          </p:nvPr>
        </p:nvSpPr>
        <p:spPr>
          <a:xfrm>
            <a:off x="762000" y="317299"/>
            <a:ext cx="8026400" cy="475066"/>
          </a:xfrm>
        </p:spPr>
        <p:txBody>
          <a:bodyPr/>
          <a:lstStyle/>
          <a:p>
            <a:r>
              <a:rPr lang="en-US" altLang="en-US" sz="3600" dirty="0"/>
              <a:t>Planning Your Investigation (2 of 5)</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idx="1"/>
          </p:nvPr>
        </p:nvSpPr>
        <p:spPr>
          <a:xfrm>
            <a:off x="365125" y="1538288"/>
            <a:ext cx="8415338" cy="3994940"/>
          </a:xfrm>
        </p:spPr>
        <p:txBody>
          <a:bodyPr/>
          <a:lstStyle/>
          <a:p>
            <a:pPr marL="0" indent="0">
              <a:buNone/>
            </a:pPr>
            <a:r>
              <a:rPr lang="en-US" altLang="en-US" sz="2800" b="1" dirty="0" smtClean="0">
                <a:solidFill>
                  <a:srgbClr val="FF0000"/>
                </a:solidFill>
              </a:rPr>
              <a:t>How to document evidence?</a:t>
            </a:r>
          </a:p>
          <a:p>
            <a:r>
              <a:rPr lang="en-US" altLang="en-US" sz="2800" dirty="0" smtClean="0"/>
              <a:t>An </a:t>
            </a:r>
            <a:r>
              <a:rPr lang="en-US" altLang="en-US" sz="2800" b="1" dirty="0"/>
              <a:t>evidence custody form </a:t>
            </a:r>
            <a:r>
              <a:rPr lang="en-US" altLang="en-US" sz="2800" dirty="0"/>
              <a:t>helps you document what has been done with the original evidence and its forensics copies</a:t>
            </a:r>
          </a:p>
          <a:p>
            <a:pPr lvl="1"/>
            <a:r>
              <a:rPr lang="en-US" altLang="en-US" sz="2400" dirty="0"/>
              <a:t>Also called a chain-of-evidence form</a:t>
            </a:r>
          </a:p>
          <a:p>
            <a:r>
              <a:rPr lang="en-US" altLang="en-US" sz="2800" dirty="0"/>
              <a:t>Two types</a:t>
            </a:r>
          </a:p>
          <a:p>
            <a:pPr lvl="1"/>
            <a:r>
              <a:rPr lang="en-US" altLang="en-US" sz="2400" b="1" dirty="0"/>
              <a:t>Single-evidence form</a:t>
            </a:r>
          </a:p>
          <a:p>
            <a:pPr lvl="2"/>
            <a:r>
              <a:rPr lang="en-US" altLang="en-US" sz="2000" dirty="0"/>
              <a:t>Lists each piece of evidence on a separate page</a:t>
            </a:r>
          </a:p>
          <a:p>
            <a:pPr lvl="1"/>
            <a:r>
              <a:rPr lang="en-US" altLang="en-US" sz="2400" b="1" dirty="0"/>
              <a:t>Multi-evidence form</a:t>
            </a:r>
          </a:p>
        </p:txBody>
      </p:sp>
      <p:sp>
        <p:nvSpPr>
          <p:cNvPr id="39939" name="Rectangle 2"/>
          <p:cNvSpPr>
            <a:spLocks noGrp="1" noChangeArrowheads="1"/>
          </p:cNvSpPr>
          <p:nvPr>
            <p:ph type="title"/>
          </p:nvPr>
        </p:nvSpPr>
        <p:spPr>
          <a:xfrm>
            <a:off x="762000" y="317299"/>
            <a:ext cx="8026400" cy="475066"/>
          </a:xfrm>
        </p:spPr>
        <p:txBody>
          <a:bodyPr/>
          <a:lstStyle/>
          <a:p>
            <a:r>
              <a:rPr lang="en-US" altLang="en-US" sz="3600" dirty="0"/>
              <a:t>Planning Your Investigation (3 of 5)</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2"/>
          <p:cNvSpPr>
            <a:spLocks noGrp="1"/>
          </p:cNvSpPr>
          <p:nvPr>
            <p:ph idx="1"/>
          </p:nvPr>
        </p:nvSpPr>
        <p:spPr>
          <a:xfrm>
            <a:off x="365125" y="1538288"/>
            <a:ext cx="8415338" cy="4352475"/>
          </a:xfrm>
        </p:spPr>
        <p:txBody>
          <a:bodyPr/>
          <a:lstStyle/>
          <a:p>
            <a:r>
              <a:rPr lang="en-US" altLang="en-US" b="1" dirty="0"/>
              <a:t>Digital forensics</a:t>
            </a:r>
          </a:p>
          <a:p>
            <a:pPr lvl="1"/>
            <a:r>
              <a:rPr lang="en-US" altLang="en-US" dirty="0"/>
              <a:t>The application of </a:t>
            </a:r>
            <a:r>
              <a:rPr lang="en-US" altLang="en-US" dirty="0">
                <a:solidFill>
                  <a:srgbClr val="FF0000"/>
                </a:solidFill>
              </a:rPr>
              <a:t>computer science </a:t>
            </a:r>
            <a:r>
              <a:rPr lang="en-US" altLang="en-US" dirty="0"/>
              <a:t>and </a:t>
            </a:r>
            <a:r>
              <a:rPr lang="en-US" altLang="en-US" dirty="0">
                <a:solidFill>
                  <a:srgbClr val="FF0000"/>
                </a:solidFill>
              </a:rPr>
              <a:t>investigative procedures </a:t>
            </a:r>
            <a:r>
              <a:rPr lang="en-US" altLang="en-US" dirty="0"/>
              <a:t>for a </a:t>
            </a:r>
            <a:r>
              <a:rPr lang="en-US" altLang="en-US" dirty="0">
                <a:solidFill>
                  <a:srgbClr val="FF0000"/>
                </a:solidFill>
              </a:rPr>
              <a:t>legal</a:t>
            </a:r>
            <a:r>
              <a:rPr lang="en-US" altLang="en-US" dirty="0"/>
              <a:t> purpose involving the </a:t>
            </a:r>
            <a:r>
              <a:rPr lang="en-US" altLang="en-US" dirty="0">
                <a:solidFill>
                  <a:srgbClr val="FF0000"/>
                </a:solidFill>
              </a:rPr>
              <a:t>analysis of digital evidence </a:t>
            </a:r>
            <a:r>
              <a:rPr lang="en-US" altLang="en-US" dirty="0"/>
              <a:t>after </a:t>
            </a:r>
            <a:endParaRPr lang="en-US" altLang="en-US" dirty="0" smtClean="0"/>
          </a:p>
          <a:p>
            <a:pPr lvl="2"/>
            <a:r>
              <a:rPr lang="en-US" altLang="en-US" dirty="0" smtClean="0"/>
              <a:t>proper </a:t>
            </a:r>
            <a:r>
              <a:rPr lang="en-US" altLang="en-US" dirty="0"/>
              <a:t>search authority, </a:t>
            </a:r>
            <a:endParaRPr lang="en-US" altLang="en-US" dirty="0" smtClean="0"/>
          </a:p>
          <a:p>
            <a:pPr lvl="2"/>
            <a:r>
              <a:rPr lang="en-US" altLang="en-US" dirty="0" smtClean="0"/>
              <a:t>chain </a:t>
            </a:r>
            <a:r>
              <a:rPr lang="en-US" altLang="en-US" dirty="0"/>
              <a:t>of custody (Evidence Transmittal Letter)</a:t>
            </a:r>
            <a:endParaRPr lang="en-US" altLang="en-US" dirty="0" smtClean="0"/>
          </a:p>
          <a:p>
            <a:pPr lvl="2"/>
            <a:r>
              <a:rPr lang="en-US" altLang="en-US" dirty="0" smtClean="0"/>
              <a:t>validation </a:t>
            </a:r>
            <a:r>
              <a:rPr lang="en-US" altLang="en-US" dirty="0"/>
              <a:t>with </a:t>
            </a:r>
            <a:r>
              <a:rPr lang="en-US" altLang="en-US" dirty="0" smtClean="0"/>
              <a:t>mathematics (hash function), </a:t>
            </a:r>
          </a:p>
          <a:p>
            <a:pPr lvl="2"/>
            <a:r>
              <a:rPr lang="en-US" altLang="en-US" dirty="0" smtClean="0"/>
              <a:t>use </a:t>
            </a:r>
            <a:r>
              <a:rPr lang="en-US" altLang="en-US" dirty="0"/>
              <a:t>of validated tools, </a:t>
            </a:r>
            <a:endParaRPr lang="en-US" altLang="en-US" dirty="0" smtClean="0"/>
          </a:p>
          <a:p>
            <a:pPr lvl="2"/>
            <a:r>
              <a:rPr lang="en-US" altLang="en-US" dirty="0" smtClean="0"/>
              <a:t>repeatability</a:t>
            </a:r>
            <a:r>
              <a:rPr lang="en-US" altLang="en-US" dirty="0"/>
              <a:t>, </a:t>
            </a:r>
            <a:endParaRPr lang="en-US" altLang="en-US" dirty="0" smtClean="0"/>
          </a:p>
          <a:p>
            <a:pPr lvl="2"/>
            <a:r>
              <a:rPr lang="en-US" altLang="en-US" dirty="0" smtClean="0"/>
              <a:t>reporting</a:t>
            </a:r>
            <a:r>
              <a:rPr lang="en-US" altLang="en-US" dirty="0"/>
              <a:t>, and </a:t>
            </a:r>
            <a:endParaRPr lang="en-US" altLang="en-US" dirty="0" smtClean="0"/>
          </a:p>
          <a:p>
            <a:pPr lvl="2"/>
            <a:r>
              <a:rPr lang="en-US" altLang="en-US" dirty="0" smtClean="0"/>
              <a:t>possible </a:t>
            </a:r>
            <a:r>
              <a:rPr lang="en-US" altLang="en-US" dirty="0"/>
              <a:t>expert presentation.</a:t>
            </a:r>
          </a:p>
          <a:p>
            <a:pPr lvl="1"/>
            <a:r>
              <a:rPr lang="en-US" altLang="en-US" dirty="0"/>
              <a:t>In October 2012, an ISO standard for digital forensics was ratified - ISO </a:t>
            </a:r>
            <a:r>
              <a:rPr lang="en-US" altLang="en-US" dirty="0" smtClean="0"/>
              <a:t>27037</a:t>
            </a:r>
          </a:p>
          <a:p>
            <a:pPr lvl="2"/>
            <a:r>
              <a:rPr lang="en-US" altLang="en-US" dirty="0" smtClean="0"/>
              <a:t>Information </a:t>
            </a:r>
            <a:r>
              <a:rPr lang="en-US" altLang="en-US" dirty="0"/>
              <a:t>technology </a:t>
            </a:r>
          </a:p>
          <a:p>
            <a:pPr lvl="2"/>
            <a:r>
              <a:rPr lang="en-US" altLang="en-US" dirty="0" smtClean="0"/>
              <a:t>Security techniques</a:t>
            </a:r>
          </a:p>
          <a:p>
            <a:pPr lvl="2"/>
            <a:r>
              <a:rPr lang="en-US" altLang="en-US" dirty="0" smtClean="0"/>
              <a:t>Guidelines for identification, collection and preservation of evidence</a:t>
            </a:r>
          </a:p>
          <a:p>
            <a:pPr lvl="2"/>
            <a:endParaRPr lang="en-US" altLang="en-US" dirty="0"/>
          </a:p>
        </p:txBody>
      </p:sp>
      <p:sp>
        <p:nvSpPr>
          <p:cNvPr id="9219" name="Title 1"/>
          <p:cNvSpPr>
            <a:spLocks noGrp="1"/>
          </p:cNvSpPr>
          <p:nvPr>
            <p:ph type="title"/>
          </p:nvPr>
        </p:nvSpPr>
        <p:spPr>
          <a:xfrm>
            <a:off x="762000" y="317299"/>
            <a:ext cx="8026400" cy="475066"/>
          </a:xfrm>
        </p:spPr>
        <p:txBody>
          <a:bodyPr/>
          <a:lstStyle/>
          <a:p>
            <a:r>
              <a:rPr lang="en-US" altLang="en-US" sz="3600" dirty="0"/>
              <a:t>An Overview of Digital Forensics (1 of 3)</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a:xfrm>
            <a:off x="762000" y="317299"/>
            <a:ext cx="8026400" cy="475066"/>
          </a:xfrm>
        </p:spPr>
        <p:txBody>
          <a:bodyPr/>
          <a:lstStyle/>
          <a:p>
            <a:r>
              <a:rPr lang="en-US" altLang="en-US" sz="3600" dirty="0"/>
              <a:t>Planning Your Investigation (4 of 5)</a:t>
            </a:r>
          </a:p>
        </p:txBody>
      </p:sp>
      <p:sp>
        <p:nvSpPr>
          <p:cNvPr id="3"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pic>
        <p:nvPicPr>
          <p:cNvPr id="4098" name="Picture 2" descr="The sample multi evidence form used in Organization x security investigations. This form is used for one to ten pieces of evidence. The sample contains information about case no, investigator, nature of case, location where evidence was obtained, and investigating organization. Below this, a table lists item number, description, vendor name, and model no. or serial no. Below this, the following information should be filled: evidence recovered by and its date and time, evidence placed in locker and its date and time. Below this, a table lists evidence processed by, disposition of evidence, date or time.  "/>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81199" y="1066800"/>
            <a:ext cx="5294809" cy="5562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762000" y="317299"/>
            <a:ext cx="8026400" cy="475066"/>
          </a:xfrm>
        </p:spPr>
        <p:txBody>
          <a:bodyPr/>
          <a:lstStyle/>
          <a:p>
            <a:r>
              <a:rPr lang="en-US" altLang="en-US" sz="3600" dirty="0"/>
              <a:t>Planning Your Investigation (5 of 5)</a:t>
            </a:r>
          </a:p>
        </p:txBody>
      </p:sp>
      <p:sp>
        <p:nvSpPr>
          <p:cNvPr id="3"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pic>
        <p:nvPicPr>
          <p:cNvPr id="5122" name="Picture 2" descr="Metropolis Police Bureau. High-tech investigations unit. This form to be used for only one piece of evidence. Fill out a separate form for each piece of evidence. Below this, the following information needs to be filled: case no, investigation, nature of case, location where evidence was obtained, and unit number. Below this, a table lists item # I d, description of evidence, vendor name, and model no or serial no. Below this, the information such as evidence recovered by and its date and time, evidence placed in locker and its date and time need to be filled. Below this, a table lists evidence processed by, disposition of evidence, date or time.  "/>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62200" y="990600"/>
            <a:ext cx="5654718" cy="571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idx="1"/>
          </p:nvPr>
        </p:nvSpPr>
        <p:spPr>
          <a:xfrm>
            <a:off x="365125" y="1538288"/>
            <a:ext cx="8415338" cy="3567112"/>
          </a:xfrm>
        </p:spPr>
        <p:txBody>
          <a:bodyPr/>
          <a:lstStyle/>
          <a:p>
            <a:r>
              <a:rPr lang="en-US" altLang="en-US" dirty="0"/>
              <a:t>Use evidence bags to secure and catalog the evidence</a:t>
            </a:r>
          </a:p>
          <a:p>
            <a:r>
              <a:rPr lang="en-US" altLang="en-US" dirty="0"/>
              <a:t>Use computer safe products when collecting computer evidence</a:t>
            </a:r>
          </a:p>
          <a:p>
            <a:pPr lvl="1"/>
            <a:r>
              <a:rPr lang="en-US" altLang="en-US" dirty="0"/>
              <a:t>Antistatic bags</a:t>
            </a:r>
          </a:p>
          <a:p>
            <a:pPr lvl="1"/>
            <a:r>
              <a:rPr lang="en-US" altLang="en-US" dirty="0"/>
              <a:t>Antistatic pads</a:t>
            </a:r>
          </a:p>
          <a:p>
            <a:r>
              <a:rPr lang="en-US" altLang="en-US" dirty="0"/>
              <a:t>Use well padded containers</a:t>
            </a:r>
          </a:p>
          <a:p>
            <a:r>
              <a:rPr lang="en-US" altLang="en-US" dirty="0"/>
              <a:t>Use evidence tape to seal all openings</a:t>
            </a:r>
          </a:p>
          <a:p>
            <a:pPr lvl="1"/>
            <a:r>
              <a:rPr lang="en-US" altLang="en-US" dirty="0"/>
              <a:t>CD drive bays</a:t>
            </a:r>
          </a:p>
          <a:p>
            <a:pPr lvl="1"/>
            <a:r>
              <a:rPr lang="en-US" altLang="en-US" dirty="0"/>
              <a:t>Insertion slots for power supply electrical cords and USB cables</a:t>
            </a:r>
          </a:p>
        </p:txBody>
      </p:sp>
      <p:sp>
        <p:nvSpPr>
          <p:cNvPr id="43011" name="Rectangle 2"/>
          <p:cNvSpPr>
            <a:spLocks noGrp="1" noChangeArrowheads="1"/>
          </p:cNvSpPr>
          <p:nvPr>
            <p:ph type="title"/>
          </p:nvPr>
        </p:nvSpPr>
        <p:spPr>
          <a:xfrm>
            <a:off x="762000" y="317299"/>
            <a:ext cx="8026400" cy="475066"/>
          </a:xfrm>
        </p:spPr>
        <p:txBody>
          <a:bodyPr/>
          <a:lstStyle/>
          <a:p>
            <a:r>
              <a:rPr lang="en-US" altLang="en-US" sz="3600" dirty="0"/>
              <a:t>Securing Your Evidence (1 of 2)</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pic>
        <p:nvPicPr>
          <p:cNvPr id="1026" name="Picture 2" descr="Image result for evidence bags Antistatic ba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1538288"/>
            <a:ext cx="1640456" cy="25068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idx="1"/>
          </p:nvPr>
        </p:nvSpPr>
        <p:spPr>
          <a:xfrm>
            <a:off x="365125" y="1538288"/>
            <a:ext cx="8415338" cy="3490912"/>
          </a:xfrm>
        </p:spPr>
        <p:txBody>
          <a:bodyPr/>
          <a:lstStyle/>
          <a:p>
            <a:pPr>
              <a:lnSpc>
                <a:spcPct val="80000"/>
              </a:lnSpc>
            </a:pPr>
            <a:r>
              <a:rPr lang="en-US" altLang="en-US"/>
              <a:t>Write your initials on tape to prove that evidence has not been tampered with</a:t>
            </a:r>
          </a:p>
          <a:p>
            <a:pPr>
              <a:lnSpc>
                <a:spcPct val="80000"/>
              </a:lnSpc>
            </a:pPr>
            <a:r>
              <a:rPr lang="en-US" altLang="en-US"/>
              <a:t>Consider computer specific temperature and humidity ranges</a:t>
            </a:r>
          </a:p>
          <a:p>
            <a:pPr lvl="1">
              <a:lnSpc>
                <a:spcPct val="80000"/>
              </a:lnSpc>
            </a:pPr>
            <a:r>
              <a:rPr lang="en-US" altLang="en-US"/>
              <a:t>Make sure you have a safe environment for transporting and storing it until a secure evidence container is available</a:t>
            </a:r>
            <a:endParaRPr lang="en-US" altLang="en-US" dirty="0"/>
          </a:p>
        </p:txBody>
      </p:sp>
      <p:sp>
        <p:nvSpPr>
          <p:cNvPr id="44035" name="Rectangle 2"/>
          <p:cNvSpPr>
            <a:spLocks noGrp="1" noChangeArrowheads="1"/>
          </p:cNvSpPr>
          <p:nvPr>
            <p:ph type="title"/>
          </p:nvPr>
        </p:nvSpPr>
        <p:spPr>
          <a:xfrm>
            <a:off x="762000" y="317299"/>
            <a:ext cx="8026400" cy="475066"/>
          </a:xfrm>
        </p:spPr>
        <p:txBody>
          <a:bodyPr/>
          <a:lstStyle/>
          <a:p>
            <a:r>
              <a:rPr lang="en-US" altLang="en-US" sz="3600" dirty="0"/>
              <a:t>Securing Your Evidence (2 of 2)</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41600" y="2045061"/>
            <a:ext cx="6172200" cy="743280"/>
          </a:xfrm>
        </p:spPr>
        <p:txBody>
          <a:bodyPr/>
          <a:lstStyle/>
          <a:p>
            <a:r>
              <a:rPr lang="en-US" altLang="en-US" dirty="0" smtClean="0"/>
              <a:t>Procedures </a:t>
            </a:r>
            <a:r>
              <a:rPr lang="en-US" altLang="en-US" dirty="0"/>
              <a:t>for Private-Sector High-Tech </a:t>
            </a:r>
            <a:r>
              <a:rPr lang="en-US" altLang="en-US" dirty="0" smtClean="0"/>
              <a:t>Investigations: Case study</a:t>
            </a:r>
            <a:endParaRPr lang="en-US" dirty="0"/>
          </a:p>
        </p:txBody>
      </p:sp>
      <p:sp>
        <p:nvSpPr>
          <p:cNvPr id="6" name="Text Placeholder 5"/>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smtClean="0"/>
              <a:t>© 2019 Cengage. May not be copied, scanned, or duplicated, in whole or in part, except for use as permitted in a license distributed with a certain product or service or otherwise on a password-protected website for classroom use.</a:t>
            </a:r>
            <a:endParaRPr lang="en-US" dirty="0"/>
          </a:p>
        </p:txBody>
      </p:sp>
    </p:spTree>
    <p:extLst>
      <p:ext uri="{BB962C8B-B14F-4D97-AF65-F5344CB8AC3E}">
        <p14:creationId xmlns:p14="http://schemas.microsoft.com/office/powerpoint/2010/main" val="3082734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idx="1"/>
          </p:nvPr>
        </p:nvSpPr>
        <p:spPr>
          <a:xfrm>
            <a:off x="365125" y="1538288"/>
            <a:ext cx="8415338" cy="1677382"/>
          </a:xfrm>
        </p:spPr>
        <p:txBody>
          <a:bodyPr/>
          <a:lstStyle/>
          <a:p>
            <a:r>
              <a:rPr lang="en-US" altLang="en-US" sz="2800" dirty="0"/>
              <a:t>As an investigator, you need to develop formal procedures and informal checklists </a:t>
            </a:r>
          </a:p>
          <a:p>
            <a:pPr lvl="1"/>
            <a:r>
              <a:rPr lang="en-US" altLang="en-US" sz="2400" dirty="0"/>
              <a:t>To cover all issues important to high-tech investigations</a:t>
            </a:r>
          </a:p>
          <a:p>
            <a:pPr lvl="1"/>
            <a:r>
              <a:rPr lang="en-US" altLang="en-US" sz="2400" dirty="0"/>
              <a:t>Ensures that correct techniques are used in an </a:t>
            </a:r>
            <a:r>
              <a:rPr lang="en-US" altLang="en-US" sz="2400" dirty="0" smtClean="0"/>
              <a:t>investigation</a:t>
            </a:r>
          </a:p>
        </p:txBody>
      </p:sp>
      <p:sp>
        <p:nvSpPr>
          <p:cNvPr id="45059" name="Rectangle 2"/>
          <p:cNvSpPr>
            <a:spLocks noGrp="1" noChangeArrowheads="1"/>
          </p:cNvSpPr>
          <p:nvPr>
            <p:ph type="title"/>
          </p:nvPr>
        </p:nvSpPr>
        <p:spPr>
          <a:xfrm>
            <a:off x="762000" y="81849"/>
            <a:ext cx="8026400" cy="945965"/>
          </a:xfrm>
        </p:spPr>
        <p:txBody>
          <a:bodyPr/>
          <a:lstStyle/>
          <a:p>
            <a:r>
              <a:rPr lang="en-US" altLang="en-US" sz="3600" dirty="0"/>
              <a:t>Procedures for Private-Sector High-Tech Investigations</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idx="1"/>
          </p:nvPr>
        </p:nvSpPr>
        <p:spPr>
          <a:xfrm>
            <a:off x="365125" y="1538288"/>
            <a:ext cx="8415338" cy="2949012"/>
          </a:xfrm>
        </p:spPr>
        <p:txBody>
          <a:bodyPr/>
          <a:lstStyle/>
          <a:p>
            <a:r>
              <a:rPr lang="en-US" altLang="en-US" sz="2800" dirty="0"/>
              <a:t>The majority of investigative work for termination cases involves employee abuse of corporate </a:t>
            </a:r>
            <a:r>
              <a:rPr lang="en-US" altLang="en-US" sz="2800" dirty="0" smtClean="0"/>
              <a:t>assets/resource</a:t>
            </a:r>
            <a:endParaRPr lang="en-US" altLang="en-US" sz="2800" dirty="0"/>
          </a:p>
          <a:p>
            <a:pPr lvl="1"/>
            <a:r>
              <a:rPr lang="en-US" altLang="en-US" sz="2400" dirty="0"/>
              <a:t>Internet abuse </a:t>
            </a:r>
            <a:r>
              <a:rPr lang="en-US" altLang="en-US" sz="2400" dirty="0" smtClean="0"/>
              <a:t>investigation</a:t>
            </a:r>
          </a:p>
          <a:p>
            <a:pPr lvl="2"/>
            <a:r>
              <a:rPr lang="en-US" altLang="en-US" sz="2000" dirty="0" smtClean="0"/>
              <a:t>Viewing </a:t>
            </a:r>
            <a:r>
              <a:rPr lang="en-US" altLang="en-US" sz="2000" dirty="0"/>
              <a:t>pornography in the </a:t>
            </a:r>
            <a:r>
              <a:rPr lang="en-US" altLang="en-US" sz="2000" dirty="0" smtClean="0"/>
              <a:t>workplace</a:t>
            </a:r>
            <a:endParaRPr lang="en-US" altLang="en-US" sz="2000" dirty="0"/>
          </a:p>
          <a:p>
            <a:pPr lvl="1"/>
            <a:r>
              <a:rPr lang="en-US" altLang="en-US" sz="2400" dirty="0"/>
              <a:t>E-mail abuse investigation </a:t>
            </a:r>
          </a:p>
          <a:p>
            <a:pPr lvl="2"/>
            <a:r>
              <a:rPr lang="en-US" altLang="en-US" sz="2000" dirty="0" smtClean="0"/>
              <a:t>Sending </a:t>
            </a:r>
            <a:r>
              <a:rPr lang="en-US" altLang="en-US" sz="2000" dirty="0"/>
              <a:t>inappropriate e-mails</a:t>
            </a:r>
          </a:p>
          <a:p>
            <a:r>
              <a:rPr lang="en-US" altLang="en-US" sz="2800" dirty="0"/>
              <a:t>Organizations must have appropriate policies in place</a:t>
            </a:r>
          </a:p>
        </p:txBody>
      </p:sp>
      <p:sp>
        <p:nvSpPr>
          <p:cNvPr id="46083" name="Rectangle 2"/>
          <p:cNvSpPr>
            <a:spLocks noGrp="1" noChangeArrowheads="1"/>
          </p:cNvSpPr>
          <p:nvPr>
            <p:ph type="title"/>
          </p:nvPr>
        </p:nvSpPr>
        <p:spPr>
          <a:xfrm>
            <a:off x="762000" y="317299"/>
            <a:ext cx="8026400" cy="475066"/>
          </a:xfrm>
        </p:spPr>
        <p:txBody>
          <a:bodyPr/>
          <a:lstStyle/>
          <a:p>
            <a:r>
              <a:rPr lang="en-US" altLang="en-US" sz="3600" dirty="0"/>
              <a:t>Employee Termination Cases</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ontent Placeholder 2"/>
          <p:cNvSpPr>
            <a:spLocks noGrp="1"/>
          </p:cNvSpPr>
          <p:nvPr>
            <p:ph idx="1"/>
          </p:nvPr>
        </p:nvSpPr>
        <p:spPr>
          <a:xfrm>
            <a:off x="365125" y="1538288"/>
            <a:ext cx="5045075" cy="3680495"/>
          </a:xfrm>
        </p:spPr>
        <p:txBody>
          <a:bodyPr/>
          <a:lstStyle/>
          <a:p>
            <a:r>
              <a:rPr lang="en-US" altLang="en-US" sz="2800" dirty="0"/>
              <a:t>To conduct an investigation you need:</a:t>
            </a:r>
          </a:p>
          <a:p>
            <a:pPr lvl="1"/>
            <a:r>
              <a:rPr lang="en-US" altLang="en-US" sz="2400" dirty="0"/>
              <a:t>Organization’s Internet proxy server logs</a:t>
            </a:r>
          </a:p>
          <a:p>
            <a:pPr lvl="1"/>
            <a:r>
              <a:rPr lang="en-US" altLang="en-US" sz="2400" dirty="0"/>
              <a:t>Suspect computer’s IP address</a:t>
            </a:r>
          </a:p>
          <a:p>
            <a:pPr lvl="1"/>
            <a:r>
              <a:rPr lang="en-US" altLang="en-US" sz="2400" dirty="0"/>
              <a:t>Suspect computer’s disk drive</a:t>
            </a:r>
          </a:p>
          <a:p>
            <a:pPr lvl="1"/>
            <a:r>
              <a:rPr lang="en-US" altLang="en-US" sz="2400" dirty="0"/>
              <a:t>Your preferred computer forensics analysis tool</a:t>
            </a:r>
          </a:p>
          <a:p>
            <a:endParaRPr lang="en-US" altLang="en-US" dirty="0"/>
          </a:p>
        </p:txBody>
      </p:sp>
      <p:sp>
        <p:nvSpPr>
          <p:cNvPr id="47107" name="Title 1"/>
          <p:cNvSpPr>
            <a:spLocks noGrp="1"/>
          </p:cNvSpPr>
          <p:nvPr>
            <p:ph type="title"/>
          </p:nvPr>
        </p:nvSpPr>
        <p:spPr>
          <a:xfrm>
            <a:off x="762000" y="317299"/>
            <a:ext cx="8026400" cy="475066"/>
          </a:xfrm>
        </p:spPr>
        <p:txBody>
          <a:bodyPr/>
          <a:lstStyle/>
          <a:p>
            <a:r>
              <a:rPr lang="en-US" altLang="en-US" sz="3600" dirty="0"/>
              <a:t>Internet Abuse Investigations (1 of 2)</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pic>
        <p:nvPicPr>
          <p:cNvPr id="2" name="Picture 1"/>
          <p:cNvPicPr>
            <a:picLocks noChangeAspect="1"/>
          </p:cNvPicPr>
          <p:nvPr/>
        </p:nvPicPr>
        <p:blipFill>
          <a:blip r:embed="rId3"/>
          <a:stretch>
            <a:fillRect/>
          </a:stretch>
        </p:blipFill>
        <p:spPr>
          <a:xfrm>
            <a:off x="5105400" y="1524000"/>
            <a:ext cx="3860800" cy="28956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idx="1"/>
          </p:nvPr>
        </p:nvSpPr>
        <p:spPr>
          <a:xfrm>
            <a:off x="365125" y="1538288"/>
            <a:ext cx="8415338" cy="3253198"/>
          </a:xfrm>
        </p:spPr>
        <p:txBody>
          <a:bodyPr/>
          <a:lstStyle/>
          <a:p>
            <a:r>
              <a:rPr lang="en-US" altLang="en-US" sz="2800" dirty="0"/>
              <a:t>Recommended steps</a:t>
            </a:r>
          </a:p>
          <a:p>
            <a:pPr lvl="1"/>
            <a:r>
              <a:rPr lang="en-US" altLang="en-US" sz="2400" dirty="0"/>
              <a:t>Use standard forensic analysis techniques and procedures</a:t>
            </a:r>
          </a:p>
          <a:p>
            <a:pPr lvl="1"/>
            <a:r>
              <a:rPr lang="en-US" altLang="en-US" sz="2400" dirty="0"/>
              <a:t>Use appropriate tools to extract all Web page URL information</a:t>
            </a:r>
          </a:p>
          <a:p>
            <a:pPr lvl="1"/>
            <a:r>
              <a:rPr lang="en-US" altLang="en-US" sz="2400" dirty="0"/>
              <a:t>Contact the network firewall administrator and request a proxy server log</a:t>
            </a:r>
          </a:p>
          <a:p>
            <a:pPr lvl="1"/>
            <a:r>
              <a:rPr lang="en-US" altLang="en-US" sz="2400" dirty="0"/>
              <a:t>Compare the data recovered from forensic analysis to the proxy server log</a:t>
            </a:r>
          </a:p>
          <a:p>
            <a:pPr lvl="1"/>
            <a:r>
              <a:rPr lang="en-US" altLang="en-US" sz="2400" dirty="0"/>
              <a:t>Continue analyzing the computer’s disk drive data</a:t>
            </a:r>
          </a:p>
        </p:txBody>
      </p:sp>
      <p:sp>
        <p:nvSpPr>
          <p:cNvPr id="48131" name="Rectangle 2"/>
          <p:cNvSpPr>
            <a:spLocks noGrp="1" noChangeArrowheads="1"/>
          </p:cNvSpPr>
          <p:nvPr>
            <p:ph type="title"/>
          </p:nvPr>
        </p:nvSpPr>
        <p:spPr>
          <a:xfrm>
            <a:off x="762000" y="317299"/>
            <a:ext cx="8026400" cy="475066"/>
          </a:xfrm>
        </p:spPr>
        <p:txBody>
          <a:bodyPr/>
          <a:lstStyle/>
          <a:p>
            <a:r>
              <a:rPr lang="en-US" altLang="en-US" sz="3600" dirty="0"/>
              <a:t>Internet Abuse Investigations (2 of 2)</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idx="1"/>
          </p:nvPr>
        </p:nvSpPr>
        <p:spPr>
          <a:xfrm>
            <a:off x="365125" y="1538288"/>
            <a:ext cx="8415338" cy="3937488"/>
          </a:xfrm>
        </p:spPr>
        <p:txBody>
          <a:bodyPr/>
          <a:lstStyle/>
          <a:p>
            <a:pPr>
              <a:lnSpc>
                <a:spcPct val="90000"/>
              </a:lnSpc>
            </a:pPr>
            <a:r>
              <a:rPr lang="en-US" altLang="en-US" sz="3200" dirty="0"/>
              <a:t>To conduct an investigation you need:</a:t>
            </a:r>
          </a:p>
          <a:p>
            <a:pPr lvl="1">
              <a:lnSpc>
                <a:spcPct val="90000"/>
              </a:lnSpc>
            </a:pPr>
            <a:r>
              <a:rPr lang="en-US" altLang="en-US" sz="2800" dirty="0"/>
              <a:t>An electronic copy of the offending e-mail that contains message header data</a:t>
            </a:r>
          </a:p>
          <a:p>
            <a:pPr lvl="1">
              <a:lnSpc>
                <a:spcPct val="90000"/>
              </a:lnSpc>
            </a:pPr>
            <a:r>
              <a:rPr lang="en-US" altLang="en-US" sz="2800" dirty="0"/>
              <a:t>If available, e-mail server log records</a:t>
            </a:r>
          </a:p>
          <a:p>
            <a:pPr lvl="1">
              <a:lnSpc>
                <a:spcPct val="90000"/>
              </a:lnSpc>
            </a:pPr>
            <a:r>
              <a:rPr lang="en-US" altLang="en-US" sz="2800" dirty="0"/>
              <a:t>For e-mail systems that store users’ messages on a central server, access to the server</a:t>
            </a:r>
          </a:p>
          <a:p>
            <a:pPr lvl="1">
              <a:lnSpc>
                <a:spcPct val="90000"/>
              </a:lnSpc>
            </a:pPr>
            <a:r>
              <a:rPr lang="en-US" altLang="en-US" sz="2800" dirty="0"/>
              <a:t>Access to the computer so that you can perform a forensic analysis on it</a:t>
            </a:r>
          </a:p>
          <a:p>
            <a:pPr lvl="1">
              <a:lnSpc>
                <a:spcPct val="90000"/>
              </a:lnSpc>
            </a:pPr>
            <a:r>
              <a:rPr lang="en-US" altLang="en-US" sz="2800" dirty="0"/>
              <a:t>Your preferred computer forensics analysis tool</a:t>
            </a:r>
          </a:p>
        </p:txBody>
      </p:sp>
      <p:sp>
        <p:nvSpPr>
          <p:cNvPr id="49155" name="Rectangle 2"/>
          <p:cNvSpPr>
            <a:spLocks noGrp="1" noChangeArrowheads="1"/>
          </p:cNvSpPr>
          <p:nvPr>
            <p:ph type="title"/>
          </p:nvPr>
        </p:nvSpPr>
        <p:spPr>
          <a:xfrm>
            <a:off x="762000" y="317299"/>
            <a:ext cx="8026400" cy="475066"/>
          </a:xfrm>
        </p:spPr>
        <p:txBody>
          <a:bodyPr/>
          <a:lstStyle/>
          <a:p>
            <a:r>
              <a:rPr lang="en-US" altLang="en-US" sz="3600" dirty="0"/>
              <a:t>E-mail Abuse Investigations</a:t>
            </a:r>
            <a:r>
              <a:rPr lang="en-US" altLang="en-US" sz="3600" dirty="0">
                <a:solidFill>
                  <a:srgbClr val="055C91"/>
                </a:solidFill>
              </a:rPr>
              <a:t> (1 of 2)</a:t>
            </a:r>
            <a:endParaRPr lang="en-US" altLang="en-US" sz="3600" dirty="0"/>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2"/>
          <p:cNvSpPr>
            <a:spLocks noGrp="1"/>
          </p:cNvSpPr>
          <p:nvPr>
            <p:ph idx="1"/>
          </p:nvPr>
        </p:nvSpPr>
        <p:spPr>
          <a:xfrm>
            <a:off x="365125" y="1538288"/>
            <a:ext cx="6188075" cy="3297057"/>
          </a:xfrm>
        </p:spPr>
        <p:txBody>
          <a:bodyPr/>
          <a:lstStyle/>
          <a:p>
            <a:r>
              <a:rPr lang="en-US" altLang="en-US" sz="2400" dirty="0" smtClean="0"/>
              <a:t>Efforts to </a:t>
            </a:r>
            <a:r>
              <a:rPr lang="en-US" altLang="en-US" sz="2400" dirty="0"/>
              <a:t>ensure consistency in federal </a:t>
            </a:r>
            <a:r>
              <a:rPr lang="en-US" altLang="en-US" sz="2400" dirty="0" smtClean="0"/>
              <a:t>proceedings</a:t>
            </a:r>
          </a:p>
          <a:p>
            <a:pPr lvl="1"/>
            <a:r>
              <a:rPr lang="en-US" altLang="en-US" sz="2000" dirty="0" smtClean="0"/>
              <a:t>The </a:t>
            </a:r>
            <a:r>
              <a:rPr lang="en-US" altLang="en-US" sz="2000" dirty="0"/>
              <a:t>Federal Rules of Evidence (FRE</a:t>
            </a:r>
            <a:r>
              <a:rPr lang="en-US" altLang="en-US" sz="2000" dirty="0" smtClean="0"/>
              <a:t>)</a:t>
            </a:r>
          </a:p>
          <a:p>
            <a:pPr lvl="2"/>
            <a:r>
              <a:rPr lang="en-US" altLang="en-US" dirty="0"/>
              <a:t>C</a:t>
            </a:r>
            <a:r>
              <a:rPr lang="en-US" altLang="en-US" dirty="0" smtClean="0"/>
              <a:t>reated Signed </a:t>
            </a:r>
            <a:r>
              <a:rPr lang="en-US" altLang="en-US" dirty="0"/>
              <a:t>into law in 1973</a:t>
            </a:r>
          </a:p>
          <a:p>
            <a:pPr lvl="2"/>
            <a:r>
              <a:rPr lang="en-US" altLang="en-US" sz="1800" dirty="0"/>
              <a:t>Many states’ rules map to the FRE </a:t>
            </a:r>
          </a:p>
          <a:p>
            <a:pPr lvl="1"/>
            <a:r>
              <a:rPr lang="en-US" altLang="en-US" sz="2000" dirty="0"/>
              <a:t>FBI Computer Analysis and Response Team (CART) was formed in 1984 to handle cases involving digital evidence</a:t>
            </a:r>
          </a:p>
          <a:p>
            <a:pPr lvl="2"/>
            <a:r>
              <a:rPr lang="en-US" altLang="en-US" sz="1800" dirty="0"/>
              <a:t>By late 1990s, CART teamed up with Department of </a:t>
            </a:r>
            <a:r>
              <a:rPr lang="en-US" altLang="en-US" sz="1800" dirty="0" smtClean="0"/>
              <a:t>Defense Computer Forensics Laboratory (</a:t>
            </a:r>
            <a:r>
              <a:rPr lang="en-US" altLang="en-US" sz="1800" dirty="0"/>
              <a:t>DCFL)</a:t>
            </a:r>
          </a:p>
        </p:txBody>
      </p:sp>
      <p:sp>
        <p:nvSpPr>
          <p:cNvPr id="10243" name="Title 1"/>
          <p:cNvSpPr>
            <a:spLocks noGrp="1"/>
          </p:cNvSpPr>
          <p:nvPr>
            <p:ph type="title"/>
          </p:nvPr>
        </p:nvSpPr>
        <p:spPr>
          <a:xfrm>
            <a:off x="762000" y="317299"/>
            <a:ext cx="8026400" cy="475066"/>
          </a:xfrm>
        </p:spPr>
        <p:txBody>
          <a:bodyPr/>
          <a:lstStyle/>
          <a:p>
            <a:r>
              <a:rPr lang="en-US" altLang="en-US" sz="3600" dirty="0"/>
              <a:t>An Overview of Digital Forensics (2 of 3)</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pic>
        <p:nvPicPr>
          <p:cNvPr id="2" name="Picture 1"/>
          <p:cNvPicPr>
            <a:picLocks noChangeAspect="1"/>
          </p:cNvPicPr>
          <p:nvPr/>
        </p:nvPicPr>
        <p:blipFill>
          <a:blip r:embed="rId3"/>
          <a:stretch>
            <a:fillRect/>
          </a:stretch>
        </p:blipFill>
        <p:spPr>
          <a:xfrm>
            <a:off x="6934200" y="1066800"/>
            <a:ext cx="1653642" cy="2641600"/>
          </a:xfrm>
          <a:prstGeom prst="rect">
            <a:avLst/>
          </a:prstGeom>
        </p:spPr>
      </p:pic>
      <p:pic>
        <p:nvPicPr>
          <p:cNvPr id="6" name="Picture 5"/>
          <p:cNvPicPr>
            <a:picLocks noChangeAspect="1"/>
          </p:cNvPicPr>
          <p:nvPr/>
        </p:nvPicPr>
        <p:blipFill>
          <a:blip r:embed="rId4"/>
          <a:stretch>
            <a:fillRect/>
          </a:stretch>
        </p:blipFill>
        <p:spPr>
          <a:xfrm>
            <a:off x="6477000" y="4724400"/>
            <a:ext cx="1524000" cy="1534026"/>
          </a:xfrm>
          <a:prstGeom prst="rect">
            <a:avLst/>
          </a:prstGeom>
        </p:spPr>
      </p:pic>
      <p:pic>
        <p:nvPicPr>
          <p:cNvPr id="7" name="Picture 6"/>
          <p:cNvPicPr>
            <a:picLocks noChangeAspect="1"/>
          </p:cNvPicPr>
          <p:nvPr/>
        </p:nvPicPr>
        <p:blipFill>
          <a:blip r:embed="rId5"/>
          <a:stretch>
            <a:fillRect/>
          </a:stretch>
        </p:blipFill>
        <p:spPr>
          <a:xfrm>
            <a:off x="4648200" y="4800600"/>
            <a:ext cx="1600200" cy="160020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idx="1"/>
          </p:nvPr>
        </p:nvSpPr>
        <p:spPr>
          <a:xfrm>
            <a:off x="365125" y="1538288"/>
            <a:ext cx="8415338" cy="2728912"/>
          </a:xfrm>
        </p:spPr>
        <p:txBody>
          <a:bodyPr/>
          <a:lstStyle/>
          <a:p>
            <a:r>
              <a:rPr lang="en-US" altLang="en-US"/>
              <a:t>Recommended steps</a:t>
            </a:r>
          </a:p>
          <a:p>
            <a:pPr lvl="1"/>
            <a:r>
              <a:rPr lang="en-US" altLang="en-US"/>
              <a:t>Use the standard forensic analysis techniques</a:t>
            </a:r>
          </a:p>
          <a:p>
            <a:pPr lvl="1"/>
            <a:r>
              <a:rPr lang="en-US" altLang="en-US"/>
              <a:t>Obtain an electronic copy of the suspect’s and victim’s e-mail folder or data</a:t>
            </a:r>
          </a:p>
          <a:p>
            <a:pPr lvl="1"/>
            <a:r>
              <a:rPr lang="en-US" altLang="en-US"/>
              <a:t>For Web-based e-mail investigations, use tools such as FTK’s Internet Keyword Search option to extract all related e-mail address information</a:t>
            </a:r>
          </a:p>
          <a:p>
            <a:pPr lvl="1"/>
            <a:r>
              <a:rPr lang="en-US" altLang="en-US"/>
              <a:t>Examine header data of all messages of interest to the investigation</a:t>
            </a:r>
          </a:p>
        </p:txBody>
      </p:sp>
      <p:sp>
        <p:nvSpPr>
          <p:cNvPr id="50179" name="Rectangle 2"/>
          <p:cNvSpPr>
            <a:spLocks noGrp="1" noChangeArrowheads="1"/>
          </p:cNvSpPr>
          <p:nvPr>
            <p:ph type="title"/>
          </p:nvPr>
        </p:nvSpPr>
        <p:spPr>
          <a:xfrm>
            <a:off x="762000" y="317299"/>
            <a:ext cx="8026400" cy="475066"/>
          </a:xfrm>
        </p:spPr>
        <p:txBody>
          <a:bodyPr/>
          <a:lstStyle/>
          <a:p>
            <a:r>
              <a:rPr lang="en-US" altLang="en-US" sz="3600" dirty="0"/>
              <a:t>E-mail Abuse Investigations (2 of 2)</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idx="1"/>
          </p:nvPr>
        </p:nvSpPr>
        <p:spPr>
          <a:xfrm>
            <a:off x="365125" y="1538288"/>
            <a:ext cx="8415338" cy="2577116"/>
          </a:xfrm>
        </p:spPr>
        <p:txBody>
          <a:bodyPr/>
          <a:lstStyle/>
          <a:p>
            <a:r>
              <a:rPr lang="en-US" altLang="en-US" dirty="0"/>
              <a:t>Under </a:t>
            </a:r>
            <a:r>
              <a:rPr lang="en-US" altLang="en-US" b="1" dirty="0"/>
              <a:t>attorney-client privilege (ACP) </a:t>
            </a:r>
            <a:r>
              <a:rPr lang="en-US" altLang="en-US" dirty="0"/>
              <a:t>rules for an attorney</a:t>
            </a:r>
          </a:p>
          <a:p>
            <a:pPr lvl="1"/>
            <a:r>
              <a:rPr lang="en-US" altLang="en-US" dirty="0"/>
              <a:t>You must keep all findings confidential</a:t>
            </a:r>
          </a:p>
          <a:p>
            <a:r>
              <a:rPr lang="en-US" altLang="en-US" dirty="0"/>
              <a:t>Many attorneys like to have printouts of the data you have recovered</a:t>
            </a:r>
          </a:p>
          <a:p>
            <a:pPr lvl="1"/>
            <a:r>
              <a:rPr lang="en-US" altLang="en-US" dirty="0"/>
              <a:t>You need to persuade and educate many attorneys on how digital evidence can be viewed electronically</a:t>
            </a:r>
          </a:p>
          <a:p>
            <a:r>
              <a:rPr lang="en-US" altLang="en-US" dirty="0"/>
              <a:t>You can also encounter problems if you find data in the form of binary </a:t>
            </a:r>
            <a:r>
              <a:rPr lang="en-US" altLang="en-US" dirty="0" smtClean="0"/>
              <a:t>files</a:t>
            </a:r>
          </a:p>
          <a:p>
            <a:r>
              <a:rPr lang="en-US" altLang="en-US" dirty="0" smtClean="0"/>
              <a:t>The rest of 3 slides are optional</a:t>
            </a:r>
            <a:endParaRPr lang="en-US" altLang="en-US" dirty="0"/>
          </a:p>
        </p:txBody>
      </p:sp>
      <p:sp>
        <p:nvSpPr>
          <p:cNvPr id="51203" name="Rectangle 2"/>
          <p:cNvSpPr>
            <a:spLocks noGrp="1" noChangeArrowheads="1"/>
          </p:cNvSpPr>
          <p:nvPr>
            <p:ph type="title"/>
          </p:nvPr>
        </p:nvSpPr>
        <p:spPr>
          <a:xfrm>
            <a:off x="762000" y="81849"/>
            <a:ext cx="8026400" cy="945965"/>
          </a:xfrm>
        </p:spPr>
        <p:txBody>
          <a:bodyPr/>
          <a:lstStyle/>
          <a:p>
            <a:r>
              <a:rPr lang="en-US" altLang="en-US" sz="3600" dirty="0"/>
              <a:t>Attorney-Client Privilege Investigations (1 of 4)</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Grp="1" noChangeArrowheads="1"/>
          </p:cNvSpPr>
          <p:nvPr>
            <p:ph idx="1"/>
          </p:nvPr>
        </p:nvSpPr>
        <p:spPr>
          <a:xfrm>
            <a:off x="365125" y="1538288"/>
            <a:ext cx="8415338" cy="2500312"/>
          </a:xfrm>
        </p:spPr>
        <p:txBody>
          <a:bodyPr/>
          <a:lstStyle/>
          <a:p>
            <a:r>
              <a:rPr lang="en-US" altLang="en-US" dirty="0"/>
              <a:t>Steps for conducting an ACP case</a:t>
            </a:r>
          </a:p>
          <a:p>
            <a:pPr lvl="1"/>
            <a:r>
              <a:rPr lang="en-US" altLang="en-US" dirty="0"/>
              <a:t>Request a memorandum from the attorney directing you to start the investigation</a:t>
            </a:r>
          </a:p>
          <a:p>
            <a:pPr lvl="1"/>
            <a:r>
              <a:rPr lang="en-US" altLang="en-US" dirty="0"/>
              <a:t>Request a list of keywords of interest to the investigation</a:t>
            </a:r>
          </a:p>
          <a:p>
            <a:pPr lvl="1"/>
            <a:r>
              <a:rPr lang="en-US" altLang="en-US" dirty="0"/>
              <a:t>Initiate the investigation and analysis</a:t>
            </a:r>
          </a:p>
          <a:p>
            <a:pPr lvl="1"/>
            <a:r>
              <a:rPr lang="en-US" altLang="en-US" dirty="0"/>
              <a:t>For disk drive examinations, make two bit-stream images using different tools for each image</a:t>
            </a:r>
          </a:p>
          <a:p>
            <a:pPr lvl="1"/>
            <a:r>
              <a:rPr lang="en-US" altLang="en-US" dirty="0"/>
              <a:t>Compare hash signatures on all files on the original and re-created disks</a:t>
            </a:r>
          </a:p>
        </p:txBody>
      </p:sp>
      <p:sp>
        <p:nvSpPr>
          <p:cNvPr id="52227" name="Rectangle 2"/>
          <p:cNvSpPr>
            <a:spLocks noGrp="1" noChangeArrowheads="1"/>
          </p:cNvSpPr>
          <p:nvPr>
            <p:ph type="title"/>
          </p:nvPr>
        </p:nvSpPr>
        <p:spPr>
          <a:xfrm>
            <a:off x="762000" y="81849"/>
            <a:ext cx="8153400" cy="945965"/>
          </a:xfrm>
        </p:spPr>
        <p:txBody>
          <a:bodyPr/>
          <a:lstStyle/>
          <a:p>
            <a:r>
              <a:rPr lang="en-US" altLang="en-US" sz="3600" dirty="0"/>
              <a:t>Attorney-Client Privilege Investigations (2 of 4)</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idx="1"/>
          </p:nvPr>
        </p:nvSpPr>
        <p:spPr>
          <a:xfrm>
            <a:off x="365125" y="1538288"/>
            <a:ext cx="8415338" cy="2576512"/>
          </a:xfrm>
        </p:spPr>
        <p:txBody>
          <a:bodyPr/>
          <a:lstStyle/>
          <a:p>
            <a:r>
              <a:rPr lang="en-US" altLang="en-US" dirty="0"/>
              <a:t>Steps for conducting an ACP case (cont’d)</a:t>
            </a:r>
          </a:p>
          <a:p>
            <a:pPr lvl="1"/>
            <a:r>
              <a:rPr lang="en-US" altLang="en-US" dirty="0"/>
              <a:t>Methodically examine every portion of the disk drive and extract all data</a:t>
            </a:r>
          </a:p>
          <a:p>
            <a:pPr lvl="1"/>
            <a:r>
              <a:rPr lang="en-US" altLang="en-US" dirty="0"/>
              <a:t>Run keyword searches on allocated and unallocated disk space</a:t>
            </a:r>
          </a:p>
          <a:p>
            <a:pPr lvl="1"/>
            <a:r>
              <a:rPr lang="en-US" altLang="en-US" dirty="0"/>
              <a:t>For Windows OSs, use specialty tools to analyze and extract data from the Registry</a:t>
            </a:r>
          </a:p>
          <a:p>
            <a:pPr lvl="1"/>
            <a:r>
              <a:rPr lang="en-US" altLang="en-US" dirty="0"/>
              <a:t>For binary data files such as CAD drawings, locate the correct software product</a:t>
            </a:r>
          </a:p>
          <a:p>
            <a:pPr lvl="1"/>
            <a:r>
              <a:rPr lang="en-US" altLang="en-US" dirty="0"/>
              <a:t>For unallocated data recovery, use a tool that removes or replaces nonprintable data</a:t>
            </a:r>
          </a:p>
        </p:txBody>
      </p:sp>
      <p:sp>
        <p:nvSpPr>
          <p:cNvPr id="53251" name="Rectangle 2"/>
          <p:cNvSpPr>
            <a:spLocks noGrp="1" noChangeArrowheads="1"/>
          </p:cNvSpPr>
          <p:nvPr>
            <p:ph type="title"/>
          </p:nvPr>
        </p:nvSpPr>
        <p:spPr>
          <a:xfrm>
            <a:off x="762000" y="81849"/>
            <a:ext cx="8026400" cy="945965"/>
          </a:xfrm>
        </p:spPr>
        <p:txBody>
          <a:bodyPr/>
          <a:lstStyle/>
          <a:p>
            <a:r>
              <a:rPr lang="en-US" altLang="en-US" sz="3600" dirty="0"/>
              <a:t>Attorney-Client Privilege Investigations (3 of 4)</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idx="1"/>
          </p:nvPr>
        </p:nvSpPr>
        <p:spPr>
          <a:xfrm>
            <a:off x="365125" y="1538288"/>
            <a:ext cx="8415338" cy="3490912"/>
          </a:xfrm>
        </p:spPr>
        <p:txBody>
          <a:bodyPr/>
          <a:lstStyle/>
          <a:p>
            <a:r>
              <a:rPr lang="en-US" altLang="en-US"/>
              <a:t>Steps for conducting an ACP case (cont’d)</a:t>
            </a:r>
          </a:p>
          <a:p>
            <a:pPr lvl="1"/>
            <a:r>
              <a:rPr lang="en-US" altLang="en-US"/>
              <a:t>Consolidate all recovered data from the evidence bit-stream image into folders and subfolders</a:t>
            </a:r>
          </a:p>
          <a:p>
            <a:r>
              <a:rPr lang="en-US" altLang="en-US"/>
              <a:t>Other guidelines</a:t>
            </a:r>
          </a:p>
          <a:p>
            <a:pPr lvl="1"/>
            <a:r>
              <a:rPr lang="en-US" altLang="en-US"/>
              <a:t>Minimize written communications with the attorney</a:t>
            </a:r>
          </a:p>
          <a:p>
            <a:pPr lvl="1"/>
            <a:r>
              <a:rPr lang="en-US" altLang="en-US"/>
              <a:t>Any documentation written to the attorney must contain a header stating that it’s “Privileged Legal Communication—Confidential Work Product”</a:t>
            </a:r>
          </a:p>
          <a:p>
            <a:pPr lvl="1"/>
            <a:r>
              <a:rPr lang="en-US" altLang="en-US"/>
              <a:t>Assist the attorney and paralegal in analyzing data</a:t>
            </a:r>
            <a:endParaRPr lang="en-US" altLang="en-US" dirty="0"/>
          </a:p>
        </p:txBody>
      </p:sp>
      <p:sp>
        <p:nvSpPr>
          <p:cNvPr id="54275" name="Rectangle 2"/>
          <p:cNvSpPr>
            <a:spLocks noGrp="1" noChangeArrowheads="1"/>
          </p:cNvSpPr>
          <p:nvPr>
            <p:ph type="title"/>
          </p:nvPr>
        </p:nvSpPr>
        <p:spPr>
          <a:xfrm>
            <a:off x="762000" y="81849"/>
            <a:ext cx="8026400" cy="945965"/>
          </a:xfrm>
        </p:spPr>
        <p:txBody>
          <a:bodyPr/>
          <a:lstStyle/>
          <a:p>
            <a:r>
              <a:rPr lang="en-US" altLang="en-US" sz="3600" dirty="0"/>
              <a:t>Attorney-Client Privilege Investigations (4 of 4)</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idx="1"/>
          </p:nvPr>
        </p:nvSpPr>
        <p:spPr>
          <a:xfrm>
            <a:off x="365125" y="1538288"/>
            <a:ext cx="8415338" cy="3484031"/>
          </a:xfrm>
        </p:spPr>
        <p:txBody>
          <a:bodyPr/>
          <a:lstStyle/>
          <a:p>
            <a:r>
              <a:rPr lang="en-US" altLang="en-US" sz="2400" dirty="0"/>
              <a:t>All suspected industrial espionage cases should be treated as criminal investigations</a:t>
            </a:r>
          </a:p>
          <a:p>
            <a:r>
              <a:rPr lang="en-US" altLang="en-US" sz="2400" dirty="0"/>
              <a:t>Staff needed</a:t>
            </a:r>
          </a:p>
          <a:p>
            <a:pPr lvl="1"/>
            <a:r>
              <a:rPr lang="en-US" altLang="en-US" sz="2000" dirty="0"/>
              <a:t>Digital investigator who is responsible for disk forensic examinations</a:t>
            </a:r>
          </a:p>
          <a:p>
            <a:pPr lvl="1"/>
            <a:r>
              <a:rPr lang="en-US" altLang="en-US" sz="2000" dirty="0"/>
              <a:t>Technology specialist who is knowledgeable of the suspected compromised technical data</a:t>
            </a:r>
          </a:p>
          <a:p>
            <a:pPr lvl="1"/>
            <a:r>
              <a:rPr lang="en-US" altLang="en-US" sz="2000" dirty="0"/>
              <a:t>Network specialist who can perform log analysis and set up network sniffers</a:t>
            </a:r>
          </a:p>
          <a:p>
            <a:pPr lvl="1"/>
            <a:r>
              <a:rPr lang="en-US" altLang="en-US" sz="2000" dirty="0"/>
              <a:t>Threat assessment specialist (typically an attorney</a:t>
            </a:r>
            <a:r>
              <a:rPr lang="en-US" altLang="en-US" sz="2000" dirty="0" smtClean="0"/>
              <a:t>)</a:t>
            </a:r>
          </a:p>
          <a:p>
            <a:r>
              <a:rPr lang="en-US" altLang="en-US" sz="2400" dirty="0" smtClean="0"/>
              <a:t>Rest of 4 slides are optional</a:t>
            </a:r>
            <a:endParaRPr lang="en-US" altLang="en-US" sz="2400" dirty="0"/>
          </a:p>
        </p:txBody>
      </p:sp>
      <p:sp>
        <p:nvSpPr>
          <p:cNvPr id="55299" name="Rectangle 2"/>
          <p:cNvSpPr>
            <a:spLocks noGrp="1" noChangeArrowheads="1"/>
          </p:cNvSpPr>
          <p:nvPr>
            <p:ph type="title"/>
          </p:nvPr>
        </p:nvSpPr>
        <p:spPr>
          <a:xfrm>
            <a:off x="762000" y="317299"/>
            <a:ext cx="8026400" cy="475066"/>
          </a:xfrm>
        </p:spPr>
        <p:txBody>
          <a:bodyPr/>
          <a:lstStyle/>
          <a:p>
            <a:r>
              <a:rPr lang="en-US" altLang="en-US" sz="3600" dirty="0"/>
              <a:t>Industrial Espionage Investigations (1 of 5)</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idx="1"/>
          </p:nvPr>
        </p:nvSpPr>
        <p:spPr>
          <a:xfrm>
            <a:off x="365125" y="1538288"/>
            <a:ext cx="8415338" cy="4540217"/>
          </a:xfrm>
        </p:spPr>
        <p:txBody>
          <a:bodyPr/>
          <a:lstStyle/>
          <a:p>
            <a:r>
              <a:rPr lang="en-US" altLang="en-US" sz="3200" dirty="0"/>
              <a:t>Guidelines when initiating an investigation</a:t>
            </a:r>
          </a:p>
          <a:p>
            <a:pPr lvl="1"/>
            <a:r>
              <a:rPr lang="en-US" altLang="en-US" sz="2800" dirty="0"/>
              <a:t>Determine whether this investigation involves a possible industrial espionage incident</a:t>
            </a:r>
          </a:p>
          <a:p>
            <a:pPr lvl="1"/>
            <a:r>
              <a:rPr lang="en-US" altLang="en-US" sz="2800" dirty="0"/>
              <a:t>Consult with corporate attorneys and upper management</a:t>
            </a:r>
          </a:p>
          <a:p>
            <a:pPr lvl="1"/>
            <a:r>
              <a:rPr lang="en-US" altLang="en-US" sz="2800" dirty="0"/>
              <a:t>Determine what information is needed to substantiate the allegation</a:t>
            </a:r>
          </a:p>
          <a:p>
            <a:pPr lvl="1"/>
            <a:r>
              <a:rPr lang="en-US" altLang="en-US" sz="2800" dirty="0"/>
              <a:t>Generate a list of keywords for disk forensics and sniffer monitoring</a:t>
            </a:r>
          </a:p>
          <a:p>
            <a:pPr lvl="1"/>
            <a:r>
              <a:rPr lang="en-US" altLang="en-US" sz="2800" dirty="0"/>
              <a:t>List and collect resources for the investigation</a:t>
            </a:r>
          </a:p>
        </p:txBody>
      </p:sp>
      <p:sp>
        <p:nvSpPr>
          <p:cNvPr id="56323" name="Rectangle 2"/>
          <p:cNvSpPr>
            <a:spLocks noGrp="1" noChangeArrowheads="1"/>
          </p:cNvSpPr>
          <p:nvPr>
            <p:ph type="title"/>
          </p:nvPr>
        </p:nvSpPr>
        <p:spPr>
          <a:xfrm>
            <a:off x="762000" y="317299"/>
            <a:ext cx="8026400" cy="475066"/>
          </a:xfrm>
        </p:spPr>
        <p:txBody>
          <a:bodyPr/>
          <a:lstStyle/>
          <a:p>
            <a:r>
              <a:rPr lang="en-US" altLang="en-US" sz="3600" dirty="0"/>
              <a:t>Industrial Espionage Investigations (2 of 5)</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idx="1"/>
          </p:nvPr>
        </p:nvSpPr>
        <p:spPr>
          <a:xfrm>
            <a:off x="365125" y="1538288"/>
            <a:ext cx="8415338" cy="4010841"/>
          </a:xfrm>
        </p:spPr>
        <p:txBody>
          <a:bodyPr/>
          <a:lstStyle/>
          <a:p>
            <a:r>
              <a:rPr lang="en-US" altLang="en-US" sz="3200" dirty="0"/>
              <a:t>Guidelines (cont’d)</a:t>
            </a:r>
          </a:p>
          <a:p>
            <a:pPr lvl="1"/>
            <a:r>
              <a:rPr lang="en-US" altLang="en-US" sz="2800" dirty="0"/>
              <a:t>Determine goal and scope of the investigation</a:t>
            </a:r>
          </a:p>
          <a:p>
            <a:pPr lvl="1"/>
            <a:r>
              <a:rPr lang="en-US" altLang="en-US" sz="2800" dirty="0"/>
              <a:t>Initiate investigation after approval from management</a:t>
            </a:r>
          </a:p>
          <a:p>
            <a:r>
              <a:rPr lang="en-US" altLang="en-US" sz="3200" dirty="0"/>
              <a:t>Planning considerations</a:t>
            </a:r>
          </a:p>
          <a:p>
            <a:pPr lvl="1"/>
            <a:r>
              <a:rPr lang="en-US" altLang="en-US" sz="2800" dirty="0"/>
              <a:t>Examine all e-mail of suspected employees</a:t>
            </a:r>
          </a:p>
          <a:p>
            <a:pPr lvl="1"/>
            <a:r>
              <a:rPr lang="en-US" altLang="en-US" sz="2800" dirty="0"/>
              <a:t>Search Internet newsgroups or message boards</a:t>
            </a:r>
          </a:p>
          <a:p>
            <a:pPr lvl="1"/>
            <a:r>
              <a:rPr lang="en-US" altLang="en-US" sz="2800" dirty="0"/>
              <a:t>Initiate physical surveillance</a:t>
            </a:r>
          </a:p>
          <a:p>
            <a:pPr lvl="1"/>
            <a:r>
              <a:rPr lang="en-US" altLang="en-US" sz="2800" dirty="0"/>
              <a:t>Examine facility physical access logs for sensitive areas</a:t>
            </a:r>
          </a:p>
        </p:txBody>
      </p:sp>
      <p:sp>
        <p:nvSpPr>
          <p:cNvPr id="57347" name="Rectangle 2"/>
          <p:cNvSpPr>
            <a:spLocks noGrp="1" noChangeArrowheads="1"/>
          </p:cNvSpPr>
          <p:nvPr>
            <p:ph type="title"/>
          </p:nvPr>
        </p:nvSpPr>
        <p:spPr>
          <a:xfrm>
            <a:off x="762000" y="317299"/>
            <a:ext cx="8026400" cy="475066"/>
          </a:xfrm>
        </p:spPr>
        <p:txBody>
          <a:bodyPr/>
          <a:lstStyle/>
          <a:p>
            <a:r>
              <a:rPr lang="en-US" altLang="en-US" sz="3600" dirty="0"/>
              <a:t>Industrial Espionage Investigations (3 of 5)</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idx="1"/>
          </p:nvPr>
        </p:nvSpPr>
        <p:spPr>
          <a:xfrm>
            <a:off x="365125" y="1538288"/>
            <a:ext cx="8415338" cy="3465564"/>
          </a:xfrm>
        </p:spPr>
        <p:txBody>
          <a:bodyPr/>
          <a:lstStyle/>
          <a:p>
            <a:r>
              <a:rPr lang="en-US" altLang="en-US" sz="2800" dirty="0"/>
              <a:t>Planning considerations (cont’d)</a:t>
            </a:r>
          </a:p>
          <a:p>
            <a:pPr lvl="1"/>
            <a:r>
              <a:rPr lang="en-US" altLang="en-US" sz="2400" dirty="0"/>
              <a:t>Determine suspect location in relation to the vulnerable asset</a:t>
            </a:r>
          </a:p>
          <a:p>
            <a:pPr lvl="1"/>
            <a:r>
              <a:rPr lang="en-US" altLang="en-US" sz="2400" dirty="0"/>
              <a:t>Study the suspect’s work habits</a:t>
            </a:r>
          </a:p>
          <a:p>
            <a:pPr lvl="1"/>
            <a:r>
              <a:rPr lang="en-US" altLang="en-US" sz="2400" dirty="0"/>
              <a:t>Collect all incoming and outgoing phone logs</a:t>
            </a:r>
          </a:p>
          <a:p>
            <a:r>
              <a:rPr lang="en-US" altLang="en-US" sz="2800" dirty="0"/>
              <a:t>Steps to conducting an industrial espionage case</a:t>
            </a:r>
          </a:p>
          <a:p>
            <a:pPr lvl="1"/>
            <a:r>
              <a:rPr lang="en-US" altLang="en-US" sz="2400" dirty="0"/>
              <a:t>Gather all personnel assigned to the investigation and brief them on the plan</a:t>
            </a:r>
          </a:p>
          <a:p>
            <a:pPr lvl="1"/>
            <a:r>
              <a:rPr lang="en-US" altLang="en-US" sz="2400" dirty="0"/>
              <a:t>Gather resources to conduct the investigation</a:t>
            </a:r>
          </a:p>
        </p:txBody>
      </p:sp>
      <p:sp>
        <p:nvSpPr>
          <p:cNvPr id="58371" name="Rectangle 2"/>
          <p:cNvSpPr>
            <a:spLocks noGrp="1" noChangeArrowheads="1"/>
          </p:cNvSpPr>
          <p:nvPr>
            <p:ph type="title"/>
          </p:nvPr>
        </p:nvSpPr>
        <p:spPr>
          <a:xfrm>
            <a:off x="762000" y="317299"/>
            <a:ext cx="8026400" cy="475066"/>
          </a:xfrm>
        </p:spPr>
        <p:txBody>
          <a:bodyPr/>
          <a:lstStyle/>
          <a:p>
            <a:r>
              <a:rPr lang="en-US" altLang="en-US" sz="3600" dirty="0"/>
              <a:t>Industrial Espionage Investigations (4 of 5)</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idx="1"/>
          </p:nvPr>
        </p:nvSpPr>
        <p:spPr>
          <a:xfrm>
            <a:off x="365125" y="1538288"/>
            <a:ext cx="8415338" cy="3721531"/>
          </a:xfrm>
        </p:spPr>
        <p:txBody>
          <a:bodyPr/>
          <a:lstStyle/>
          <a:p>
            <a:r>
              <a:rPr lang="en-US" altLang="en-US" sz="3200" dirty="0"/>
              <a:t>Steps (cont’d)</a:t>
            </a:r>
          </a:p>
          <a:p>
            <a:pPr lvl="1"/>
            <a:r>
              <a:rPr lang="en-US" altLang="en-US" sz="2800" dirty="0"/>
              <a:t>Place surveillance systems at key locations</a:t>
            </a:r>
          </a:p>
          <a:p>
            <a:pPr lvl="1"/>
            <a:r>
              <a:rPr lang="en-US" altLang="en-US" sz="2800" dirty="0"/>
              <a:t>Discreetly gather any additional evidence</a:t>
            </a:r>
          </a:p>
          <a:p>
            <a:pPr lvl="1"/>
            <a:r>
              <a:rPr lang="en-US" altLang="en-US" sz="2800" dirty="0"/>
              <a:t>Collect all log data from networks and e-mail servers</a:t>
            </a:r>
          </a:p>
          <a:p>
            <a:pPr lvl="1"/>
            <a:r>
              <a:rPr lang="en-US" altLang="en-US" sz="2800" dirty="0"/>
              <a:t>Report regularly to management and corporate attorneys</a:t>
            </a:r>
          </a:p>
          <a:p>
            <a:pPr lvl="1"/>
            <a:r>
              <a:rPr lang="en-US" altLang="en-US" sz="2800" dirty="0"/>
              <a:t>Review the investigation’s scope with management and corporate attorneys</a:t>
            </a:r>
          </a:p>
        </p:txBody>
      </p:sp>
      <p:sp>
        <p:nvSpPr>
          <p:cNvPr id="59395" name="Rectangle 2"/>
          <p:cNvSpPr>
            <a:spLocks noGrp="1" noChangeArrowheads="1"/>
          </p:cNvSpPr>
          <p:nvPr>
            <p:ph type="title"/>
          </p:nvPr>
        </p:nvSpPr>
        <p:spPr>
          <a:xfrm>
            <a:off x="762000" y="317299"/>
            <a:ext cx="8026400" cy="475066"/>
          </a:xfrm>
        </p:spPr>
        <p:txBody>
          <a:bodyPr/>
          <a:lstStyle/>
          <a:p>
            <a:r>
              <a:rPr lang="en-US" altLang="en-US" sz="3600" dirty="0"/>
              <a:t>Industrial Espionage Investigations (5 of 5)</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
        <p:nvSpPr>
          <p:cNvPr id="2" name="TextBox 1"/>
          <p:cNvSpPr txBox="1"/>
          <p:nvPr/>
        </p:nvSpPr>
        <p:spPr>
          <a:xfrm>
            <a:off x="-702235" y="268941"/>
            <a:ext cx="184666" cy="400110"/>
          </a:xfrm>
          <a:prstGeom prst="rect">
            <a:avLst/>
          </a:prstGeom>
          <a:noFill/>
        </p:spPr>
        <p:txBody>
          <a:bodyPr wrap="none" rtlCol="0">
            <a:spAutoFit/>
          </a:bodyPr>
          <a:lstStyle/>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p:cNvSpPr>
            <a:spLocks noGrp="1"/>
          </p:cNvSpPr>
          <p:nvPr>
            <p:ph idx="1"/>
          </p:nvPr>
        </p:nvSpPr>
        <p:spPr>
          <a:xfrm>
            <a:off x="365125" y="1538288"/>
            <a:ext cx="8321675" cy="4131900"/>
          </a:xfrm>
        </p:spPr>
        <p:txBody>
          <a:bodyPr/>
          <a:lstStyle/>
          <a:p>
            <a:r>
              <a:rPr lang="en-US" altLang="en-US" sz="2800" dirty="0" smtClean="0"/>
              <a:t>Files are maintained on a computer are covered by different rules</a:t>
            </a:r>
          </a:p>
          <a:p>
            <a:pPr lvl="1"/>
            <a:r>
              <a:rPr lang="en-US" altLang="en-US" sz="2400" dirty="0" smtClean="0"/>
              <a:t>The </a:t>
            </a:r>
            <a:r>
              <a:rPr lang="en-US" altLang="en-US" sz="2400" b="1" dirty="0"/>
              <a:t>Fourth Amendment </a:t>
            </a:r>
            <a:r>
              <a:rPr lang="en-US" altLang="en-US" sz="2400" dirty="0"/>
              <a:t>to the U.S. Constitution protects everyone’s right to be secure from search and seizure</a:t>
            </a:r>
          </a:p>
          <a:p>
            <a:pPr lvl="2"/>
            <a:r>
              <a:rPr lang="en-US" altLang="en-US" sz="2000" dirty="0" smtClean="0"/>
              <a:t>Continuing development of the jurisprudence of the amendment  has established a different precedent</a:t>
            </a:r>
          </a:p>
          <a:p>
            <a:pPr lvl="1"/>
            <a:r>
              <a:rPr lang="en-US" altLang="en-US" sz="2200" dirty="0" smtClean="0"/>
              <a:t>Separate </a:t>
            </a:r>
            <a:r>
              <a:rPr lang="en-US" altLang="en-US" sz="2200" b="1" dirty="0"/>
              <a:t>search warrants </a:t>
            </a:r>
            <a:r>
              <a:rPr lang="en-US" altLang="en-US" sz="2200" dirty="0"/>
              <a:t>might not be necessary for digital evidence</a:t>
            </a:r>
          </a:p>
          <a:p>
            <a:pPr lvl="1"/>
            <a:r>
              <a:rPr lang="en-US" altLang="en-US" sz="2400" dirty="0"/>
              <a:t>Every U.S. jurisdiction has case law related to the admissibility of evidence recovered from computers and other digital </a:t>
            </a:r>
            <a:r>
              <a:rPr lang="en-US" altLang="en-US" sz="2400" dirty="0" smtClean="0"/>
              <a:t>devices</a:t>
            </a:r>
          </a:p>
          <a:p>
            <a:pPr lvl="2"/>
            <a:r>
              <a:rPr lang="en-US" altLang="en-US" sz="2200" dirty="0" smtClean="0"/>
              <a:t>Many investigators will include the suspect’s computer device in the search warrant</a:t>
            </a:r>
            <a:endParaRPr lang="en-US" altLang="en-US" sz="2200" dirty="0"/>
          </a:p>
        </p:txBody>
      </p:sp>
      <p:sp>
        <p:nvSpPr>
          <p:cNvPr id="11267" name="Title 1"/>
          <p:cNvSpPr>
            <a:spLocks noGrp="1"/>
          </p:cNvSpPr>
          <p:nvPr>
            <p:ph type="title"/>
          </p:nvPr>
        </p:nvSpPr>
        <p:spPr>
          <a:xfrm>
            <a:off x="762000" y="317299"/>
            <a:ext cx="8026400" cy="475066"/>
          </a:xfrm>
        </p:spPr>
        <p:txBody>
          <a:bodyPr/>
          <a:lstStyle/>
          <a:p>
            <a:r>
              <a:rPr lang="en-US" altLang="en-US" sz="3600" dirty="0"/>
              <a:t>An Overview of Digital Forensics (3 of 3)</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41600" y="2045061"/>
            <a:ext cx="6172200" cy="743280"/>
          </a:xfrm>
        </p:spPr>
        <p:txBody>
          <a:bodyPr/>
          <a:lstStyle/>
          <a:p>
            <a:r>
              <a:rPr lang="en-US" altLang="en-US" dirty="0"/>
              <a:t>Understanding Data Recovery Workstations and Software</a:t>
            </a:r>
            <a:endParaRPr lang="en-US" dirty="0"/>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smtClean="0"/>
              <a:t>© 2019 Cengage. May not be copied, scanned, or duplicated, in whole or in part, except for use as permitted in a license distributed with a certain product or service or otherwise on a password-protected website for classroom use.</a:t>
            </a:r>
            <a:endParaRPr lang="en-US" dirty="0"/>
          </a:p>
        </p:txBody>
      </p:sp>
    </p:spTree>
    <p:extLst>
      <p:ext uri="{BB962C8B-B14F-4D97-AF65-F5344CB8AC3E}">
        <p14:creationId xmlns:p14="http://schemas.microsoft.com/office/powerpoint/2010/main" val="15712328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idx="1"/>
          </p:nvPr>
        </p:nvSpPr>
        <p:spPr>
          <a:xfrm>
            <a:off x="365125" y="1538288"/>
            <a:ext cx="8415338" cy="2748445"/>
          </a:xfrm>
        </p:spPr>
        <p:txBody>
          <a:bodyPr/>
          <a:lstStyle/>
          <a:p>
            <a:pPr>
              <a:lnSpc>
                <a:spcPct val="90000"/>
              </a:lnSpc>
            </a:pPr>
            <a:r>
              <a:rPr lang="en-US" altLang="en-US" dirty="0"/>
              <a:t>Investigations are conducted on a computer forensics lab (or data-recovery lab)</a:t>
            </a:r>
          </a:p>
          <a:p>
            <a:pPr lvl="1">
              <a:lnSpc>
                <a:spcPct val="90000"/>
              </a:lnSpc>
            </a:pPr>
            <a:r>
              <a:rPr lang="en-US" altLang="en-US" dirty="0"/>
              <a:t>In data recovery, the customer or your company just wants the data back</a:t>
            </a:r>
          </a:p>
          <a:p>
            <a:pPr>
              <a:lnSpc>
                <a:spcPct val="90000"/>
              </a:lnSpc>
            </a:pPr>
            <a:r>
              <a:rPr lang="en-US" altLang="en-US" dirty="0"/>
              <a:t>Computer forensics workstation</a:t>
            </a:r>
          </a:p>
          <a:p>
            <a:pPr lvl="1">
              <a:lnSpc>
                <a:spcPct val="90000"/>
              </a:lnSpc>
            </a:pPr>
            <a:r>
              <a:rPr lang="en-US" altLang="en-US" dirty="0"/>
              <a:t>A specially configured PC</a:t>
            </a:r>
          </a:p>
          <a:p>
            <a:pPr lvl="1">
              <a:lnSpc>
                <a:spcPct val="90000"/>
              </a:lnSpc>
            </a:pPr>
            <a:r>
              <a:rPr lang="en-US" altLang="en-US" dirty="0"/>
              <a:t>Loaded with additional bays and forensics software</a:t>
            </a:r>
          </a:p>
          <a:p>
            <a:pPr>
              <a:lnSpc>
                <a:spcPct val="90000"/>
              </a:lnSpc>
            </a:pPr>
            <a:r>
              <a:rPr lang="en-US" altLang="en-US" dirty="0"/>
              <a:t>To avoid altering the evidence use:</a:t>
            </a:r>
          </a:p>
          <a:p>
            <a:pPr lvl="1">
              <a:lnSpc>
                <a:spcPct val="90000"/>
              </a:lnSpc>
            </a:pPr>
            <a:r>
              <a:rPr lang="en-US" altLang="en-US" dirty="0"/>
              <a:t>Write-blockers devices</a:t>
            </a:r>
          </a:p>
          <a:p>
            <a:pPr lvl="2">
              <a:lnSpc>
                <a:spcPct val="90000"/>
              </a:lnSpc>
            </a:pPr>
            <a:r>
              <a:rPr lang="en-US" altLang="en-US" sz="1800" dirty="0"/>
              <a:t>Enable you to boot to Windows without writing data to the evidence drive</a:t>
            </a:r>
          </a:p>
        </p:txBody>
      </p:sp>
      <p:sp>
        <p:nvSpPr>
          <p:cNvPr id="62467" name="Rectangle 2"/>
          <p:cNvSpPr>
            <a:spLocks noGrp="1" noChangeArrowheads="1"/>
          </p:cNvSpPr>
          <p:nvPr>
            <p:ph type="title"/>
          </p:nvPr>
        </p:nvSpPr>
        <p:spPr>
          <a:xfrm>
            <a:off x="762000" y="81849"/>
            <a:ext cx="8026400" cy="945965"/>
          </a:xfrm>
        </p:spPr>
        <p:txBody>
          <a:bodyPr/>
          <a:lstStyle/>
          <a:p>
            <a:r>
              <a:rPr lang="en-US" altLang="en-US" sz="3600" dirty="0"/>
              <a:t>Understanding Data Recovery Workstations and Software</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pic>
        <p:nvPicPr>
          <p:cNvPr id="3" name="Picture 2"/>
          <p:cNvPicPr>
            <a:picLocks noChangeAspect="1"/>
          </p:cNvPicPr>
          <p:nvPr/>
        </p:nvPicPr>
        <p:blipFill>
          <a:blip r:embed="rId3"/>
          <a:stretch>
            <a:fillRect/>
          </a:stretch>
        </p:blipFill>
        <p:spPr>
          <a:xfrm>
            <a:off x="609600" y="4495799"/>
            <a:ext cx="2590800" cy="1854581"/>
          </a:xfrm>
          <a:prstGeom prst="rect">
            <a:avLst/>
          </a:prstGeom>
        </p:spPr>
      </p:pic>
      <p:pic>
        <p:nvPicPr>
          <p:cNvPr id="5" name="Picture 4"/>
          <p:cNvPicPr>
            <a:picLocks noChangeAspect="1"/>
          </p:cNvPicPr>
          <p:nvPr/>
        </p:nvPicPr>
        <p:blipFill>
          <a:blip r:embed="rId4"/>
          <a:stretch>
            <a:fillRect/>
          </a:stretch>
        </p:blipFill>
        <p:spPr>
          <a:xfrm>
            <a:off x="3810000" y="4572000"/>
            <a:ext cx="4267200" cy="1689582"/>
          </a:xfrm>
          <a:prstGeom prst="rect">
            <a:avLst/>
          </a:prstGeom>
        </p:spPr>
      </p:pic>
      <p:pic>
        <p:nvPicPr>
          <p:cNvPr id="2" name="Picture 1"/>
          <p:cNvPicPr>
            <a:picLocks noChangeAspect="1"/>
          </p:cNvPicPr>
          <p:nvPr/>
        </p:nvPicPr>
        <p:blipFill>
          <a:blip r:embed="rId5"/>
          <a:stretch>
            <a:fillRect/>
          </a:stretch>
        </p:blipFill>
        <p:spPr>
          <a:xfrm>
            <a:off x="6705600" y="2286000"/>
            <a:ext cx="1676400" cy="16764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idx="1"/>
          </p:nvPr>
        </p:nvSpPr>
        <p:spPr>
          <a:xfrm>
            <a:off x="365125" y="1538288"/>
            <a:ext cx="8415338" cy="2673039"/>
          </a:xfrm>
        </p:spPr>
        <p:txBody>
          <a:bodyPr/>
          <a:lstStyle/>
          <a:p>
            <a:r>
              <a:rPr lang="en-US" altLang="en-US" dirty="0"/>
              <a:t>Basic requirements</a:t>
            </a:r>
          </a:p>
          <a:p>
            <a:pPr lvl="1"/>
            <a:r>
              <a:rPr lang="en-US" altLang="en-US" dirty="0"/>
              <a:t>A workstation running Windows 7 or later</a:t>
            </a:r>
          </a:p>
          <a:p>
            <a:pPr lvl="1"/>
            <a:r>
              <a:rPr lang="en-US" altLang="en-US" dirty="0"/>
              <a:t>A write-blocker device</a:t>
            </a:r>
          </a:p>
          <a:p>
            <a:pPr lvl="1"/>
            <a:r>
              <a:rPr lang="en-US" altLang="en-US" dirty="0"/>
              <a:t>Digital forensics acquisition tool</a:t>
            </a:r>
          </a:p>
          <a:p>
            <a:pPr lvl="1"/>
            <a:r>
              <a:rPr lang="en-US" altLang="en-US" dirty="0"/>
              <a:t>Digital forensics analysis tool</a:t>
            </a:r>
          </a:p>
          <a:p>
            <a:pPr lvl="1"/>
            <a:r>
              <a:rPr lang="en-US" altLang="en-US" dirty="0"/>
              <a:t>Target drive to receive the source or suspect disk data</a:t>
            </a:r>
          </a:p>
          <a:p>
            <a:pPr lvl="1"/>
            <a:r>
              <a:rPr lang="en-US" altLang="en-US" dirty="0" smtClean="0"/>
              <a:t>SATA </a:t>
            </a:r>
            <a:r>
              <a:rPr lang="en-US" altLang="en-US" dirty="0"/>
              <a:t>ports</a:t>
            </a:r>
          </a:p>
          <a:p>
            <a:pPr lvl="1"/>
            <a:r>
              <a:rPr lang="en-US" altLang="en-US" dirty="0"/>
              <a:t>USB ports</a:t>
            </a:r>
          </a:p>
        </p:txBody>
      </p:sp>
      <p:sp>
        <p:nvSpPr>
          <p:cNvPr id="63491" name="Rectangle 2"/>
          <p:cNvSpPr>
            <a:spLocks noGrp="1" noChangeArrowheads="1"/>
          </p:cNvSpPr>
          <p:nvPr>
            <p:ph type="title"/>
          </p:nvPr>
        </p:nvSpPr>
        <p:spPr>
          <a:xfrm>
            <a:off x="762000" y="81849"/>
            <a:ext cx="8026400" cy="945965"/>
          </a:xfrm>
        </p:spPr>
        <p:txBody>
          <a:bodyPr/>
          <a:lstStyle/>
          <a:p>
            <a:r>
              <a:rPr lang="en-US" altLang="en-US" sz="3600" dirty="0"/>
              <a:t>Setting Up Your Workstation for Digital Forensics (1  of 2)</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3886200"/>
            <a:ext cx="2743200" cy="2362200"/>
          </a:xfrm>
          <a:prstGeom prst="rect">
            <a:avLst/>
          </a:prstGeom>
          <a:noFill/>
          <a:ln>
            <a:noFill/>
          </a:ln>
        </p:spPr>
      </p:pic>
      <p:pic>
        <p:nvPicPr>
          <p:cNvPr id="9" name="Picture 8"/>
          <p:cNvPicPr/>
          <p:nvPr/>
        </p:nvPicPr>
        <p:blipFill>
          <a:blip r:embed="rId4">
            <a:extLst>
              <a:ext uri="{28A0092B-C50C-407E-A947-70E740481C1C}">
                <a14:useLocalDpi xmlns:a14="http://schemas.microsoft.com/office/drawing/2010/main" val="0"/>
              </a:ext>
            </a:extLst>
          </a:blip>
          <a:srcRect/>
          <a:stretch>
            <a:fillRect/>
          </a:stretch>
        </p:blipFill>
        <p:spPr bwMode="auto">
          <a:xfrm>
            <a:off x="762000" y="4267200"/>
            <a:ext cx="4191000" cy="2019300"/>
          </a:xfrm>
          <a:prstGeom prst="rect">
            <a:avLst/>
          </a:prstGeom>
          <a:noFill/>
          <a:ln>
            <a:noFill/>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idx="1"/>
          </p:nvPr>
        </p:nvSpPr>
        <p:spPr>
          <a:xfrm>
            <a:off x="365125" y="1538288"/>
            <a:ext cx="8415338" cy="3414712"/>
          </a:xfrm>
        </p:spPr>
        <p:txBody>
          <a:bodyPr/>
          <a:lstStyle/>
          <a:p>
            <a:r>
              <a:rPr lang="en-US" altLang="en-US" dirty="0"/>
              <a:t>Additional useful items</a:t>
            </a:r>
          </a:p>
          <a:p>
            <a:pPr lvl="1"/>
            <a:r>
              <a:rPr lang="en-US" altLang="en-US" dirty="0"/>
              <a:t>Network interface card (NIC)</a:t>
            </a:r>
          </a:p>
          <a:p>
            <a:pPr lvl="1"/>
            <a:r>
              <a:rPr lang="en-US" altLang="en-US" dirty="0"/>
              <a:t>Extra USB ports</a:t>
            </a:r>
          </a:p>
          <a:p>
            <a:pPr lvl="1"/>
            <a:r>
              <a:rPr lang="en-US" altLang="en-US" dirty="0"/>
              <a:t>FireWire 400/800 ports</a:t>
            </a:r>
          </a:p>
          <a:p>
            <a:pPr lvl="1"/>
            <a:r>
              <a:rPr lang="en-US" altLang="en-US" dirty="0"/>
              <a:t>SCSI card</a:t>
            </a:r>
          </a:p>
          <a:p>
            <a:pPr lvl="1"/>
            <a:r>
              <a:rPr lang="en-US" altLang="en-US" dirty="0"/>
              <a:t>Disk editor tool</a:t>
            </a:r>
          </a:p>
          <a:p>
            <a:pPr lvl="1"/>
            <a:r>
              <a:rPr lang="en-US" altLang="en-US" dirty="0"/>
              <a:t>Text editor tool</a:t>
            </a:r>
          </a:p>
          <a:p>
            <a:pPr lvl="1"/>
            <a:r>
              <a:rPr lang="en-US" altLang="en-US" dirty="0"/>
              <a:t>Graphics viewer program</a:t>
            </a:r>
          </a:p>
          <a:p>
            <a:pPr lvl="1"/>
            <a:r>
              <a:rPr lang="en-US" altLang="en-US" dirty="0"/>
              <a:t>Other specialized viewing tools</a:t>
            </a:r>
          </a:p>
        </p:txBody>
      </p:sp>
      <p:sp>
        <p:nvSpPr>
          <p:cNvPr id="64515" name="Rectangle 2"/>
          <p:cNvSpPr>
            <a:spLocks noGrp="1" noChangeArrowheads="1"/>
          </p:cNvSpPr>
          <p:nvPr>
            <p:ph type="title"/>
          </p:nvPr>
        </p:nvSpPr>
        <p:spPr>
          <a:xfrm>
            <a:off x="762000" y="81849"/>
            <a:ext cx="8026400" cy="945965"/>
          </a:xfrm>
        </p:spPr>
        <p:txBody>
          <a:bodyPr/>
          <a:lstStyle/>
          <a:p>
            <a:r>
              <a:rPr lang="en-US" altLang="en-US" sz="3600" dirty="0"/>
              <a:t>Setting Up your Workstation for Digital Forensics (2  of 2)</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pic>
        <p:nvPicPr>
          <p:cNvPr id="2" name="Picture 1"/>
          <p:cNvPicPr>
            <a:picLocks noChangeAspect="1"/>
          </p:cNvPicPr>
          <p:nvPr/>
        </p:nvPicPr>
        <p:blipFill>
          <a:blip r:embed="rId3"/>
          <a:stretch>
            <a:fillRect/>
          </a:stretch>
        </p:blipFill>
        <p:spPr>
          <a:xfrm>
            <a:off x="4572000" y="3200400"/>
            <a:ext cx="4191000" cy="1306195"/>
          </a:xfrm>
          <a:prstGeom prst="rect">
            <a:avLst/>
          </a:prstGeom>
        </p:spPr>
      </p:pic>
      <p:pic>
        <p:nvPicPr>
          <p:cNvPr id="3" name="Picture 2"/>
          <p:cNvPicPr>
            <a:picLocks noChangeAspect="1"/>
          </p:cNvPicPr>
          <p:nvPr/>
        </p:nvPicPr>
        <p:blipFill>
          <a:blip r:embed="rId4"/>
          <a:stretch>
            <a:fillRect/>
          </a:stretch>
        </p:blipFill>
        <p:spPr>
          <a:xfrm>
            <a:off x="4724400" y="1447800"/>
            <a:ext cx="3683000" cy="1578429"/>
          </a:xfrm>
          <a:prstGeom prst="rect">
            <a:avLst/>
          </a:prstGeom>
        </p:spPr>
      </p:pic>
      <p:pic>
        <p:nvPicPr>
          <p:cNvPr id="5" name="Picture 4"/>
          <p:cNvPicPr>
            <a:picLocks noChangeAspect="1"/>
          </p:cNvPicPr>
          <p:nvPr/>
        </p:nvPicPr>
        <p:blipFill>
          <a:blip r:embed="rId5"/>
          <a:stretch>
            <a:fillRect/>
          </a:stretch>
        </p:blipFill>
        <p:spPr>
          <a:xfrm>
            <a:off x="5410200" y="4572000"/>
            <a:ext cx="2540000" cy="1892300"/>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98500" y="2712698"/>
            <a:ext cx="7747000" cy="377026"/>
          </a:xfrm>
        </p:spPr>
        <p:txBody>
          <a:bodyPr/>
          <a:lstStyle/>
          <a:p>
            <a:r>
              <a:rPr lang="en-US" altLang="en-US" dirty="0"/>
              <a:t>Conducting an Investigation</a:t>
            </a:r>
            <a:endParaRPr lang="en-US" dirty="0"/>
          </a:p>
        </p:txBody>
      </p:sp>
      <p:sp>
        <p:nvSpPr>
          <p:cNvPr id="6" name="Subtitle 5"/>
          <p:cNvSpPr>
            <a:spLocks noGrp="1"/>
          </p:cNvSpPr>
          <p:nvPr>
            <p:ph type="subTitle"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smtClean="0"/>
              <a:t>© 2019 Cengage. May not be copied, scanned, or duplicated, in whole or in part, except for use as permitted in a license distributed with a certain product or service or otherwise on a password-protected website for classroom use.</a:t>
            </a:r>
            <a:endParaRPr lang="en-US" dirty="0"/>
          </a:p>
        </p:txBody>
      </p:sp>
    </p:spTree>
    <p:extLst>
      <p:ext uri="{BB962C8B-B14F-4D97-AF65-F5344CB8AC3E}">
        <p14:creationId xmlns:p14="http://schemas.microsoft.com/office/powerpoint/2010/main" val="13276706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Grp="1" noChangeArrowheads="1"/>
          </p:cNvSpPr>
          <p:nvPr>
            <p:ph idx="1"/>
          </p:nvPr>
        </p:nvSpPr>
        <p:spPr>
          <a:xfrm>
            <a:off x="365125" y="1538288"/>
            <a:ext cx="8415338" cy="2979277"/>
          </a:xfrm>
        </p:spPr>
        <p:txBody>
          <a:bodyPr/>
          <a:lstStyle/>
          <a:p>
            <a:r>
              <a:rPr lang="en-US" altLang="en-US" sz="2800" dirty="0" smtClean="0"/>
              <a:t>Items needed to retrieving data</a:t>
            </a:r>
            <a:endParaRPr lang="en-US" altLang="en-US" sz="2800" dirty="0"/>
          </a:p>
          <a:p>
            <a:pPr lvl="1"/>
            <a:r>
              <a:rPr lang="en-US" altLang="en-US" sz="2400" dirty="0"/>
              <a:t>Original storage media</a:t>
            </a:r>
          </a:p>
          <a:p>
            <a:pPr lvl="1"/>
            <a:r>
              <a:rPr lang="en-US" altLang="en-US" sz="2400" dirty="0"/>
              <a:t>Evidence custody </a:t>
            </a:r>
            <a:r>
              <a:rPr lang="en-US" altLang="en-US" sz="2400" dirty="0" smtClean="0"/>
              <a:t>form</a:t>
            </a:r>
            <a:endParaRPr lang="en-US" altLang="en-US" sz="2400" dirty="0"/>
          </a:p>
          <a:p>
            <a:pPr lvl="1"/>
            <a:r>
              <a:rPr lang="en-US" altLang="en-US" sz="2400" dirty="0"/>
              <a:t>Forensic workstation to copy and examine your </a:t>
            </a:r>
            <a:r>
              <a:rPr lang="en-US" altLang="en-US" sz="2400" dirty="0" smtClean="0"/>
              <a:t>evidence</a:t>
            </a:r>
          </a:p>
          <a:p>
            <a:pPr lvl="1"/>
            <a:r>
              <a:rPr lang="en-US" altLang="en-US" sz="2400" dirty="0" smtClean="0"/>
              <a:t>Bit</a:t>
            </a:r>
            <a:r>
              <a:rPr lang="en-US" altLang="en-US" sz="2400" dirty="0"/>
              <a:t>-stream imaging tool</a:t>
            </a:r>
          </a:p>
          <a:p>
            <a:pPr lvl="1"/>
            <a:r>
              <a:rPr lang="en-US" altLang="en-US" sz="2400" dirty="0" smtClean="0"/>
              <a:t>Evidence </a:t>
            </a:r>
            <a:r>
              <a:rPr lang="en-US" altLang="en-US" sz="2400" dirty="0"/>
              <a:t>container for the storage </a:t>
            </a:r>
            <a:r>
              <a:rPr lang="en-US" altLang="en-US" sz="2400" dirty="0" smtClean="0"/>
              <a:t>media</a:t>
            </a:r>
            <a:endParaRPr lang="en-US" altLang="en-US" sz="2400" dirty="0"/>
          </a:p>
          <a:p>
            <a:pPr lvl="1"/>
            <a:r>
              <a:rPr lang="en-US" altLang="en-US" sz="2400" dirty="0"/>
              <a:t>Securable evidence locker, cabinet, or safe</a:t>
            </a:r>
          </a:p>
        </p:txBody>
      </p:sp>
      <p:sp>
        <p:nvSpPr>
          <p:cNvPr id="65539" name="Rectangle 2"/>
          <p:cNvSpPr>
            <a:spLocks noGrp="1" noChangeArrowheads="1"/>
          </p:cNvSpPr>
          <p:nvPr>
            <p:ph type="title"/>
          </p:nvPr>
        </p:nvSpPr>
        <p:spPr>
          <a:xfrm>
            <a:off x="762000" y="317299"/>
            <a:ext cx="8026400" cy="475066"/>
          </a:xfrm>
        </p:spPr>
        <p:txBody>
          <a:bodyPr/>
          <a:lstStyle/>
          <a:p>
            <a:r>
              <a:rPr lang="en-US" altLang="en-US" sz="3600" dirty="0"/>
              <a:t>Conducting an Investigation</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p:cNvSpPr>
            <a:spLocks noGrp="1" noChangeArrowheads="1"/>
          </p:cNvSpPr>
          <p:nvPr>
            <p:ph idx="1"/>
          </p:nvPr>
        </p:nvSpPr>
        <p:spPr>
          <a:xfrm>
            <a:off x="365125" y="1538288"/>
            <a:ext cx="8415338" cy="4309641"/>
          </a:xfrm>
        </p:spPr>
        <p:txBody>
          <a:bodyPr/>
          <a:lstStyle/>
          <a:p>
            <a:r>
              <a:rPr lang="en-US" altLang="en-US" sz="2800" dirty="0" smtClean="0"/>
              <a:t>Steps</a:t>
            </a:r>
            <a:endParaRPr lang="en-US" altLang="en-US" sz="2800" dirty="0"/>
          </a:p>
          <a:p>
            <a:pPr lvl="1"/>
            <a:r>
              <a:rPr lang="en-US" altLang="en-US" sz="2400" dirty="0"/>
              <a:t>Meet the IT manager to interview him</a:t>
            </a:r>
          </a:p>
          <a:p>
            <a:pPr lvl="1"/>
            <a:r>
              <a:rPr lang="en-US" altLang="en-US" sz="2400" dirty="0"/>
              <a:t>Fill out the evidence form, have the IT manager sign</a:t>
            </a:r>
          </a:p>
          <a:p>
            <a:pPr lvl="1"/>
            <a:r>
              <a:rPr lang="en-US" altLang="en-US" sz="2400" dirty="0"/>
              <a:t>Place the evidence in a secure container</a:t>
            </a:r>
          </a:p>
          <a:p>
            <a:pPr lvl="1"/>
            <a:r>
              <a:rPr lang="en-US" altLang="en-US" sz="2400" dirty="0"/>
              <a:t>Carry the evidence to the computer forensics lab </a:t>
            </a:r>
          </a:p>
          <a:p>
            <a:pPr lvl="1"/>
            <a:r>
              <a:rPr lang="en-US" altLang="en-US" sz="2400" dirty="0"/>
              <a:t>Complete the evidence custody form</a:t>
            </a:r>
          </a:p>
          <a:p>
            <a:pPr lvl="1"/>
            <a:r>
              <a:rPr lang="en-US" altLang="en-US" sz="2400" dirty="0" smtClean="0"/>
              <a:t>Secure </a:t>
            </a:r>
            <a:r>
              <a:rPr lang="en-US" altLang="en-US" sz="2400" dirty="0"/>
              <a:t>evidence by locking the container</a:t>
            </a:r>
          </a:p>
          <a:p>
            <a:pPr lvl="1"/>
            <a:endParaRPr lang="en-US" altLang="en-US" sz="2400" dirty="0"/>
          </a:p>
          <a:p>
            <a:r>
              <a:rPr lang="en-US" altLang="en-US" sz="2800" dirty="0" smtClean="0"/>
              <a:t>Note</a:t>
            </a:r>
            <a:r>
              <a:rPr lang="en-US" altLang="en-US" sz="2800" dirty="0"/>
              <a:t>: Avoid damaging the evidence</a:t>
            </a:r>
          </a:p>
          <a:p>
            <a:pPr lvl="1"/>
            <a:endParaRPr lang="en-US" altLang="en-US" dirty="0"/>
          </a:p>
        </p:txBody>
      </p:sp>
      <p:sp>
        <p:nvSpPr>
          <p:cNvPr id="66563" name="Rectangle 2"/>
          <p:cNvSpPr>
            <a:spLocks noGrp="1" noChangeArrowheads="1"/>
          </p:cNvSpPr>
          <p:nvPr>
            <p:ph type="title"/>
          </p:nvPr>
        </p:nvSpPr>
        <p:spPr>
          <a:xfrm>
            <a:off x="762000" y="317299"/>
            <a:ext cx="8026400" cy="475066"/>
          </a:xfrm>
        </p:spPr>
        <p:txBody>
          <a:bodyPr/>
          <a:lstStyle/>
          <a:p>
            <a:r>
              <a:rPr lang="en-US" altLang="en-US" sz="3600" dirty="0"/>
              <a:t>Gathering the Evidence</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idx="1"/>
          </p:nvPr>
        </p:nvSpPr>
        <p:spPr>
          <a:xfrm>
            <a:off x="365125" y="1538288"/>
            <a:ext cx="8415338" cy="3744102"/>
          </a:xfrm>
        </p:spPr>
        <p:txBody>
          <a:bodyPr/>
          <a:lstStyle/>
          <a:p>
            <a:r>
              <a:rPr lang="en-US" altLang="en-US" dirty="0"/>
              <a:t>Bit-stream copy</a:t>
            </a:r>
          </a:p>
          <a:p>
            <a:pPr lvl="1"/>
            <a:r>
              <a:rPr lang="en-US" altLang="en-US" dirty="0"/>
              <a:t>Bit-by-bit copy of the original storage medium</a:t>
            </a:r>
          </a:p>
          <a:p>
            <a:pPr lvl="1"/>
            <a:r>
              <a:rPr lang="en-US" altLang="en-US" dirty="0"/>
              <a:t>Exact copy of the original disk </a:t>
            </a:r>
          </a:p>
          <a:p>
            <a:pPr lvl="1"/>
            <a:r>
              <a:rPr lang="en-US" altLang="en-US" dirty="0"/>
              <a:t>Different from a simple backup copy</a:t>
            </a:r>
          </a:p>
          <a:p>
            <a:pPr lvl="2"/>
            <a:r>
              <a:rPr lang="en-US" altLang="en-US" dirty="0"/>
              <a:t>Backup software only copy known files</a:t>
            </a:r>
          </a:p>
          <a:p>
            <a:pPr lvl="2"/>
            <a:r>
              <a:rPr lang="en-US" altLang="en-US" dirty="0"/>
              <a:t>Backup software cannot copy deleted files, e-mail messages or recover file fragments</a:t>
            </a:r>
          </a:p>
          <a:p>
            <a:r>
              <a:rPr lang="en-US" altLang="en-US" dirty="0"/>
              <a:t>Bit-stream image</a:t>
            </a:r>
          </a:p>
          <a:p>
            <a:pPr lvl="1"/>
            <a:r>
              <a:rPr lang="en-US" altLang="en-US" dirty="0"/>
              <a:t>File containing the bit-stream copy of all data on a disk or partition</a:t>
            </a:r>
          </a:p>
          <a:p>
            <a:pPr lvl="1"/>
            <a:r>
              <a:rPr lang="en-US" altLang="en-US" dirty="0"/>
              <a:t>Also known as “image” or “image file”</a:t>
            </a:r>
          </a:p>
          <a:p>
            <a:r>
              <a:rPr lang="en-US" altLang="en-US" dirty="0"/>
              <a:t>Copy image file to a target disk that matches the original disk’s manufacturer, size and model</a:t>
            </a:r>
          </a:p>
        </p:txBody>
      </p:sp>
      <p:sp>
        <p:nvSpPr>
          <p:cNvPr id="67587" name="Rectangle 2"/>
          <p:cNvSpPr>
            <a:spLocks noGrp="1" noChangeArrowheads="1"/>
          </p:cNvSpPr>
          <p:nvPr>
            <p:ph type="title"/>
          </p:nvPr>
        </p:nvSpPr>
        <p:spPr>
          <a:xfrm>
            <a:off x="762000" y="317299"/>
            <a:ext cx="8026400" cy="475066"/>
          </a:xfrm>
        </p:spPr>
        <p:txBody>
          <a:bodyPr/>
          <a:lstStyle/>
          <a:p>
            <a:r>
              <a:rPr lang="en-US" altLang="en-US" sz="3600" dirty="0"/>
              <a:t>Understanding Bit-Stream Copies (1  of 2)</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reating an image transfers each bit of data from the original disk to the same spot on the image disk.">
            <a:extLst>
              <a:ext uri="{FF2B5EF4-FFF2-40B4-BE49-F238E27FC236}">
                <a16:creationId xmlns:a16="http://schemas.microsoft.com/office/drawing/2014/main" id="{FFDE28E7-7D8C-104E-A498-B8D7AE5393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0767" y="1676400"/>
            <a:ext cx="8933233" cy="3094806"/>
          </a:xfrm>
        </p:spPr>
      </p:pic>
      <p:sp>
        <p:nvSpPr>
          <p:cNvPr id="68611" name="Rectangle 2"/>
          <p:cNvSpPr>
            <a:spLocks noGrp="1" noChangeArrowheads="1"/>
          </p:cNvSpPr>
          <p:nvPr>
            <p:ph type="title"/>
          </p:nvPr>
        </p:nvSpPr>
        <p:spPr/>
        <p:txBody>
          <a:bodyPr/>
          <a:lstStyle/>
          <a:p>
            <a:r>
              <a:rPr lang="en-US" altLang="en-US"/>
              <a:t>Understanding Bit-stream Copies (2  of 2)</a:t>
            </a:r>
            <a:endParaRPr lang="en-US" altLang="en-US" dirty="0"/>
          </a:p>
        </p:txBody>
      </p:sp>
      <p:sp>
        <p:nvSpPr>
          <p:cNvPr id="5" name="Footer Placeholder 3"/>
          <p:cNvSpPr>
            <a:spLocks noGrp="1"/>
          </p:cNvSpPr>
          <p:nvPr>
            <p:ph type="ftr" sz="quarter" idx="10"/>
          </p:nvPr>
        </p:nvSpPr>
        <p:spPr/>
        <p:txBody>
          <a:bodyPr/>
          <a:lstStyle/>
          <a:p>
            <a:r>
              <a:rPr lang="en-US"/>
              <a:t>© </a:t>
            </a:r>
            <a:r>
              <a:rPr lang="is-IS"/>
              <a:t>2019</a:t>
            </a:r>
            <a:r>
              <a:rPr lang="en-US"/>
              <a:t> Cengage. May not be copied, scanned, or duplicated, in whole or in part, except for use as permitted in a license distributed with a certain product or service or otherwise on a password-protected website for classroom use.</a:t>
            </a: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p:cNvSpPr>
            <a:spLocks noGrp="1" noChangeArrowheads="1"/>
          </p:cNvSpPr>
          <p:nvPr>
            <p:ph idx="1"/>
          </p:nvPr>
        </p:nvSpPr>
        <p:spPr>
          <a:xfrm>
            <a:off x="365125" y="1538288"/>
            <a:ext cx="8415338" cy="3016210"/>
          </a:xfrm>
        </p:spPr>
        <p:txBody>
          <a:bodyPr/>
          <a:lstStyle/>
          <a:p>
            <a:pPr>
              <a:lnSpc>
                <a:spcPct val="90000"/>
              </a:lnSpc>
            </a:pPr>
            <a:r>
              <a:rPr lang="en-US" altLang="en-US" sz="2800" dirty="0"/>
              <a:t>First rule of computer forensics</a:t>
            </a:r>
          </a:p>
          <a:p>
            <a:pPr lvl="1">
              <a:lnSpc>
                <a:spcPct val="90000"/>
              </a:lnSpc>
            </a:pPr>
            <a:r>
              <a:rPr lang="en-US" altLang="en-US" sz="2400" dirty="0"/>
              <a:t>Preserve the original evidence</a:t>
            </a:r>
          </a:p>
          <a:p>
            <a:pPr>
              <a:lnSpc>
                <a:spcPct val="90000"/>
              </a:lnSpc>
            </a:pPr>
            <a:r>
              <a:rPr lang="en-US" altLang="en-US" sz="2800" dirty="0"/>
              <a:t>Conduct your analysis only on a copy of the data</a:t>
            </a:r>
          </a:p>
          <a:p>
            <a:pPr>
              <a:lnSpc>
                <a:spcPct val="90000"/>
              </a:lnSpc>
            </a:pPr>
            <a:r>
              <a:rPr lang="en-US" altLang="en-US" sz="2800" dirty="0"/>
              <a:t>Several vendors provide MS-DOS, Linux, and Windows acquisition tools</a:t>
            </a:r>
          </a:p>
          <a:p>
            <a:pPr lvl="1">
              <a:lnSpc>
                <a:spcPct val="90000"/>
              </a:lnSpc>
            </a:pPr>
            <a:r>
              <a:rPr lang="en-US" altLang="en-US" sz="2400" dirty="0"/>
              <a:t>Windows tools require a write-blocking device when acquiring data from FAT or NTFS file systems</a:t>
            </a:r>
          </a:p>
        </p:txBody>
      </p:sp>
      <p:sp>
        <p:nvSpPr>
          <p:cNvPr id="69635" name="Rectangle 2"/>
          <p:cNvSpPr>
            <a:spLocks noGrp="1" noChangeArrowheads="1"/>
          </p:cNvSpPr>
          <p:nvPr>
            <p:ph type="title"/>
          </p:nvPr>
        </p:nvSpPr>
        <p:spPr>
          <a:xfrm>
            <a:off x="762000" y="317299"/>
            <a:ext cx="8026400" cy="475066"/>
          </a:xfrm>
        </p:spPr>
        <p:txBody>
          <a:bodyPr/>
          <a:lstStyle/>
          <a:p>
            <a:r>
              <a:rPr lang="en-US" altLang="en-US" sz="3600" dirty="0"/>
              <a:t>Acquiring an Image of Evidence Media</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ontent Placeholder 2"/>
          <p:cNvSpPr>
            <a:spLocks noGrp="1"/>
          </p:cNvSpPr>
          <p:nvPr>
            <p:ph idx="1"/>
          </p:nvPr>
        </p:nvSpPr>
        <p:spPr>
          <a:xfrm>
            <a:off x="228600" y="1219200"/>
            <a:ext cx="8415338" cy="4833118"/>
          </a:xfrm>
        </p:spPr>
        <p:txBody>
          <a:bodyPr/>
          <a:lstStyle/>
          <a:p>
            <a:r>
              <a:rPr lang="en-US" altLang="en-US" dirty="0" smtClean="0"/>
              <a:t>NIST definition of Digital Forensics</a:t>
            </a:r>
          </a:p>
          <a:p>
            <a:pPr lvl="1"/>
            <a:r>
              <a:rPr lang="en-US" altLang="en-US" dirty="0" smtClean="0"/>
              <a:t>The application of science to </a:t>
            </a:r>
            <a:r>
              <a:rPr lang="en-US" altLang="en-US" dirty="0" smtClean="0">
                <a:solidFill>
                  <a:srgbClr val="FF0000"/>
                </a:solidFill>
              </a:rPr>
              <a:t>identification</a:t>
            </a:r>
            <a:r>
              <a:rPr lang="en-US" altLang="en-US" dirty="0" smtClean="0"/>
              <a:t>, </a:t>
            </a:r>
            <a:r>
              <a:rPr lang="en-US" altLang="en-US" dirty="0" smtClean="0">
                <a:solidFill>
                  <a:srgbClr val="FF0000"/>
                </a:solidFill>
              </a:rPr>
              <a:t>collection</a:t>
            </a:r>
            <a:r>
              <a:rPr lang="en-US" altLang="en-US" dirty="0" smtClean="0"/>
              <a:t>, </a:t>
            </a:r>
            <a:r>
              <a:rPr lang="en-US" altLang="en-US" dirty="0" smtClean="0">
                <a:solidFill>
                  <a:srgbClr val="FF0000"/>
                </a:solidFill>
              </a:rPr>
              <a:t>examination</a:t>
            </a:r>
            <a:r>
              <a:rPr lang="en-US" altLang="en-US" dirty="0" smtClean="0"/>
              <a:t>, and </a:t>
            </a:r>
            <a:r>
              <a:rPr lang="en-US" altLang="en-US" dirty="0" smtClean="0">
                <a:solidFill>
                  <a:srgbClr val="FF0000"/>
                </a:solidFill>
              </a:rPr>
              <a:t>analysis</a:t>
            </a:r>
            <a:r>
              <a:rPr lang="en-US" altLang="en-US" dirty="0" smtClean="0"/>
              <a:t> of data while </a:t>
            </a:r>
            <a:r>
              <a:rPr lang="en-US" altLang="en-US" dirty="0" smtClean="0">
                <a:solidFill>
                  <a:schemeClr val="tx1"/>
                </a:solidFill>
              </a:rPr>
              <a:t>preserving </a:t>
            </a:r>
            <a:r>
              <a:rPr lang="en-US" altLang="en-US" dirty="0" smtClean="0"/>
              <a:t>the </a:t>
            </a:r>
            <a:r>
              <a:rPr lang="en-US" altLang="en-US" dirty="0" smtClean="0">
                <a:solidFill>
                  <a:srgbClr val="FF0000"/>
                </a:solidFill>
              </a:rPr>
              <a:t>integrity</a:t>
            </a:r>
            <a:r>
              <a:rPr lang="en-US" altLang="en-US" dirty="0" smtClean="0"/>
              <a:t> of the information and maintaining a strict chain of </a:t>
            </a:r>
            <a:r>
              <a:rPr lang="en-US" altLang="en-US" dirty="0" smtClean="0">
                <a:solidFill>
                  <a:srgbClr val="FF0000"/>
                </a:solidFill>
              </a:rPr>
              <a:t>custody</a:t>
            </a:r>
            <a:r>
              <a:rPr lang="en-US" altLang="en-US" dirty="0" smtClean="0"/>
              <a:t> of the data</a:t>
            </a:r>
          </a:p>
          <a:p>
            <a:r>
              <a:rPr lang="en-US" altLang="en-US" dirty="0" smtClean="0"/>
              <a:t>Investigating </a:t>
            </a:r>
            <a:r>
              <a:rPr lang="en-US" altLang="en-US" dirty="0"/>
              <a:t>digital devices includes:</a:t>
            </a:r>
          </a:p>
          <a:p>
            <a:pPr lvl="1"/>
            <a:r>
              <a:rPr lang="en-US" altLang="en-US" dirty="0"/>
              <a:t>Collecting data securely</a:t>
            </a:r>
          </a:p>
          <a:p>
            <a:pPr lvl="1"/>
            <a:r>
              <a:rPr lang="en-US" altLang="en-US" dirty="0"/>
              <a:t>Examining suspect data to determine details such as origin and content</a:t>
            </a:r>
          </a:p>
          <a:p>
            <a:pPr lvl="1"/>
            <a:r>
              <a:rPr lang="en-US" altLang="en-US" dirty="0"/>
              <a:t>Presenting digital information to courts</a:t>
            </a:r>
          </a:p>
          <a:p>
            <a:pPr lvl="1"/>
            <a:r>
              <a:rPr lang="en-US" altLang="en-US" dirty="0"/>
              <a:t>Applying laws to digital device practices</a:t>
            </a:r>
          </a:p>
          <a:p>
            <a:r>
              <a:rPr lang="en-US" altLang="en-US" dirty="0"/>
              <a:t>Digital forensics is different from </a:t>
            </a:r>
            <a:r>
              <a:rPr lang="en-US" altLang="en-US" b="1" dirty="0"/>
              <a:t>data recovery</a:t>
            </a:r>
          </a:p>
          <a:p>
            <a:pPr lvl="1"/>
            <a:r>
              <a:rPr lang="en-US" altLang="en-US" dirty="0" smtClean="0"/>
              <a:t>DF ensure recovered data is valid for evidence</a:t>
            </a:r>
          </a:p>
          <a:p>
            <a:pPr lvl="1"/>
            <a:r>
              <a:rPr lang="en-US" altLang="en-US" dirty="0" smtClean="0"/>
              <a:t>Often don’t know whether digital devices contain evidence</a:t>
            </a:r>
            <a:endParaRPr lang="en-US" altLang="en-US" dirty="0"/>
          </a:p>
          <a:p>
            <a:r>
              <a:rPr lang="en-US" altLang="en-US" dirty="0"/>
              <a:t>Forensics investigators often work as part of a team, known as the investigations triad</a:t>
            </a:r>
          </a:p>
        </p:txBody>
      </p:sp>
      <p:sp>
        <p:nvSpPr>
          <p:cNvPr id="12291" name="Title 1"/>
          <p:cNvSpPr>
            <a:spLocks noGrp="1"/>
          </p:cNvSpPr>
          <p:nvPr>
            <p:ph type="title"/>
          </p:nvPr>
        </p:nvSpPr>
        <p:spPr>
          <a:xfrm>
            <a:off x="762000" y="81849"/>
            <a:ext cx="8026400" cy="945965"/>
          </a:xfrm>
        </p:spPr>
        <p:txBody>
          <a:bodyPr/>
          <a:lstStyle/>
          <a:p>
            <a:r>
              <a:rPr lang="en-US" altLang="en-US" sz="3600" dirty="0"/>
              <a:t>Digital Forensics and Other Related Disciplines (1 of 3)</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a:spLocks noGrp="1" noChangeArrowheads="1"/>
          </p:cNvSpPr>
          <p:nvPr>
            <p:ph idx="1"/>
          </p:nvPr>
        </p:nvSpPr>
        <p:spPr>
          <a:xfrm>
            <a:off x="365125" y="1538288"/>
            <a:ext cx="8415338" cy="3481979"/>
          </a:xfrm>
        </p:spPr>
        <p:txBody>
          <a:bodyPr/>
          <a:lstStyle/>
          <a:p>
            <a:pPr>
              <a:lnSpc>
                <a:spcPct val="90000"/>
              </a:lnSpc>
            </a:pPr>
            <a:r>
              <a:rPr lang="en-US" altLang="en-US" sz="3200" dirty="0"/>
              <a:t>Your job is to recover data from:</a:t>
            </a:r>
          </a:p>
          <a:p>
            <a:pPr lvl="1">
              <a:lnSpc>
                <a:spcPct val="90000"/>
              </a:lnSpc>
            </a:pPr>
            <a:r>
              <a:rPr lang="en-US" altLang="en-US" sz="2800" dirty="0"/>
              <a:t>Deleted files</a:t>
            </a:r>
          </a:p>
          <a:p>
            <a:pPr lvl="1">
              <a:lnSpc>
                <a:spcPct val="90000"/>
              </a:lnSpc>
            </a:pPr>
            <a:r>
              <a:rPr lang="en-US" altLang="en-US" sz="2800" dirty="0"/>
              <a:t>File </a:t>
            </a:r>
            <a:r>
              <a:rPr lang="en-US" altLang="en-US" sz="2800" dirty="0" smtClean="0"/>
              <a:t>fragments</a:t>
            </a:r>
          </a:p>
          <a:p>
            <a:pPr>
              <a:lnSpc>
                <a:spcPct val="90000"/>
              </a:lnSpc>
            </a:pPr>
            <a:r>
              <a:rPr lang="en-US" altLang="en-US" sz="3200" dirty="0" smtClean="0"/>
              <a:t>Deleted </a:t>
            </a:r>
            <a:r>
              <a:rPr lang="en-US" altLang="en-US" sz="3200" dirty="0"/>
              <a:t>files linger on the disk until new data is saved on the same physical location</a:t>
            </a:r>
          </a:p>
          <a:p>
            <a:pPr>
              <a:lnSpc>
                <a:spcPct val="90000"/>
              </a:lnSpc>
            </a:pPr>
            <a:r>
              <a:rPr lang="en-US" altLang="en-US" sz="3200" dirty="0"/>
              <a:t>Tools can be used to retrieve deleted files</a:t>
            </a:r>
          </a:p>
          <a:p>
            <a:pPr lvl="1">
              <a:lnSpc>
                <a:spcPct val="90000"/>
              </a:lnSpc>
            </a:pPr>
            <a:r>
              <a:rPr lang="en-US" altLang="en-US" sz="2800" dirty="0"/>
              <a:t>Autopsy</a:t>
            </a:r>
          </a:p>
        </p:txBody>
      </p:sp>
      <p:sp>
        <p:nvSpPr>
          <p:cNvPr id="74755" name="Rectangle 2"/>
          <p:cNvSpPr>
            <a:spLocks noGrp="1" noChangeArrowheads="1"/>
          </p:cNvSpPr>
          <p:nvPr>
            <p:ph type="title"/>
          </p:nvPr>
        </p:nvSpPr>
        <p:spPr>
          <a:xfrm>
            <a:off x="762000" y="317299"/>
            <a:ext cx="8026400" cy="475066"/>
          </a:xfrm>
        </p:spPr>
        <p:txBody>
          <a:bodyPr/>
          <a:lstStyle/>
          <a:p>
            <a:r>
              <a:rPr lang="en-US" altLang="en-US" sz="3600" dirty="0"/>
              <a:t>Analyzing Your Digital Evidence (1 of 8)</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idx="1"/>
          </p:nvPr>
        </p:nvSpPr>
        <p:spPr>
          <a:xfrm>
            <a:off x="365125" y="1538288"/>
            <a:ext cx="8415338" cy="4766945"/>
          </a:xfrm>
        </p:spPr>
        <p:txBody>
          <a:bodyPr/>
          <a:lstStyle/>
          <a:p>
            <a:r>
              <a:rPr lang="en-US" altLang="en-US" sz="2800" dirty="0"/>
              <a:t>Steps to analyze a USB drive</a:t>
            </a:r>
          </a:p>
          <a:p>
            <a:pPr lvl="1"/>
            <a:r>
              <a:rPr lang="en-US" altLang="en-US" sz="2400" dirty="0"/>
              <a:t>Start Autopsy</a:t>
            </a:r>
          </a:p>
          <a:p>
            <a:pPr lvl="1"/>
            <a:r>
              <a:rPr lang="en-US" altLang="en-US" sz="2400" dirty="0"/>
              <a:t>Create a new case</a:t>
            </a:r>
          </a:p>
          <a:p>
            <a:pPr lvl="1"/>
            <a:r>
              <a:rPr lang="en-US" altLang="en-US" sz="2400" dirty="0"/>
              <a:t>Type the case name</a:t>
            </a:r>
          </a:p>
          <a:p>
            <a:pPr lvl="1"/>
            <a:r>
              <a:rPr lang="en-US" altLang="en-US" sz="2400" dirty="0"/>
              <a:t>Select the working folder</a:t>
            </a:r>
            <a:endParaRPr lang="en-US" altLang="en-US" sz="2400" b="1" dirty="0"/>
          </a:p>
          <a:p>
            <a:r>
              <a:rPr lang="en-US" altLang="en-US" sz="2800" dirty="0"/>
              <a:t>Steps to add source data</a:t>
            </a:r>
          </a:p>
          <a:p>
            <a:pPr lvl="1"/>
            <a:r>
              <a:rPr lang="en-US" altLang="en-US" sz="2400" dirty="0"/>
              <a:t>Select data source type</a:t>
            </a:r>
          </a:p>
          <a:p>
            <a:pPr lvl="1"/>
            <a:r>
              <a:rPr lang="en-US" altLang="en-US" sz="2400" dirty="0"/>
              <a:t>Select image file</a:t>
            </a:r>
          </a:p>
          <a:p>
            <a:pPr lvl="1"/>
            <a:r>
              <a:rPr lang="en-US" sz="2400" dirty="0"/>
              <a:t>Keep the default settings in the Configure Ingest Modules window</a:t>
            </a:r>
            <a:endParaRPr lang="en-US" altLang="en-US" sz="2400" dirty="0"/>
          </a:p>
          <a:p>
            <a:endParaRPr lang="en-US" altLang="en-US" dirty="0"/>
          </a:p>
        </p:txBody>
      </p:sp>
      <p:sp>
        <p:nvSpPr>
          <p:cNvPr id="75779" name="Rectangle 2"/>
          <p:cNvSpPr>
            <a:spLocks noGrp="1" noChangeArrowheads="1"/>
          </p:cNvSpPr>
          <p:nvPr>
            <p:ph type="title"/>
          </p:nvPr>
        </p:nvSpPr>
        <p:spPr>
          <a:xfrm>
            <a:off x="762000" y="317299"/>
            <a:ext cx="8026400" cy="475066"/>
          </a:xfrm>
        </p:spPr>
        <p:txBody>
          <a:bodyPr/>
          <a:lstStyle/>
          <a:p>
            <a:r>
              <a:rPr lang="en-US" altLang="en-US" sz="3600" dirty="0"/>
              <a:t>Analyzing Your Digital Evidence (2 of 8)</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Grp="1" noChangeArrowheads="1"/>
          </p:cNvSpPr>
          <p:nvPr>
            <p:ph idx="1"/>
          </p:nvPr>
        </p:nvSpPr>
        <p:spPr>
          <a:xfrm>
            <a:off x="365125" y="1538288"/>
            <a:ext cx="8415338" cy="3678443"/>
          </a:xfrm>
        </p:spPr>
        <p:txBody>
          <a:bodyPr/>
          <a:lstStyle/>
          <a:p>
            <a:r>
              <a:rPr lang="en-US" altLang="en-US" sz="2800" dirty="0"/>
              <a:t>Steps to display the contents of the acquired data</a:t>
            </a:r>
          </a:p>
          <a:p>
            <a:pPr lvl="1"/>
            <a:r>
              <a:rPr lang="en-US" altLang="en-US" sz="2400" dirty="0"/>
              <a:t>Click to expand </a:t>
            </a:r>
            <a:r>
              <a:rPr lang="en-US" altLang="en-US" sz="2400" b="1" dirty="0"/>
              <a:t>Views, File Types, By Extension, and Documents</a:t>
            </a:r>
          </a:p>
          <a:p>
            <a:pPr lvl="1"/>
            <a:r>
              <a:rPr lang="en-US" altLang="en-US" sz="2400" dirty="0"/>
              <a:t>Select file to display</a:t>
            </a:r>
          </a:p>
          <a:p>
            <a:pPr lvl="1"/>
            <a:r>
              <a:rPr lang="en-US" altLang="en-US" sz="2400" dirty="0"/>
              <a:t>Click </a:t>
            </a:r>
            <a:r>
              <a:rPr lang="en-US" altLang="en-US" sz="2400" b="1" dirty="0"/>
              <a:t>Tag and Comment</a:t>
            </a:r>
          </a:p>
          <a:p>
            <a:pPr lvl="1"/>
            <a:r>
              <a:rPr lang="en-US" sz="2400" dirty="0"/>
              <a:t>Click the </a:t>
            </a:r>
            <a:r>
              <a:rPr lang="en-US" sz="2400" b="1" dirty="0"/>
              <a:t>New Tag Name</a:t>
            </a:r>
            <a:r>
              <a:rPr lang="en-US" sz="2400" dirty="0"/>
              <a:t> button</a:t>
            </a:r>
            <a:endParaRPr lang="en-US" altLang="en-US" sz="2400" dirty="0"/>
          </a:p>
          <a:p>
            <a:r>
              <a:rPr lang="en-US" altLang="en-US" sz="2800" dirty="0"/>
              <a:t>Analyze the data</a:t>
            </a:r>
          </a:p>
          <a:p>
            <a:pPr lvl="1"/>
            <a:r>
              <a:rPr lang="en-US" altLang="en-US" sz="2400" dirty="0"/>
              <a:t>Search for information related to the complaint</a:t>
            </a:r>
          </a:p>
          <a:p>
            <a:r>
              <a:rPr lang="en-US" altLang="en-US" sz="2800" dirty="0"/>
              <a:t>Data analysis can be most time-consuming task</a:t>
            </a:r>
          </a:p>
        </p:txBody>
      </p:sp>
      <p:sp>
        <p:nvSpPr>
          <p:cNvPr id="76803" name="Rectangle 2"/>
          <p:cNvSpPr>
            <a:spLocks noGrp="1" noChangeArrowheads="1"/>
          </p:cNvSpPr>
          <p:nvPr>
            <p:ph type="title"/>
          </p:nvPr>
        </p:nvSpPr>
        <p:spPr>
          <a:xfrm>
            <a:off x="762000" y="317299"/>
            <a:ext cx="8026400" cy="475066"/>
          </a:xfrm>
        </p:spPr>
        <p:txBody>
          <a:bodyPr/>
          <a:lstStyle/>
          <a:p>
            <a:r>
              <a:rPr lang="en-US" altLang="en-US" sz="3600" dirty="0"/>
              <a:t>Analyzing Your Digital Evidence (3 of 8)</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2"/>
          <p:cNvSpPr>
            <a:spLocks noGrp="1" noChangeArrowheads="1"/>
          </p:cNvSpPr>
          <p:nvPr>
            <p:ph type="title"/>
          </p:nvPr>
        </p:nvSpPr>
        <p:spPr>
          <a:xfrm>
            <a:off x="762000" y="316843"/>
            <a:ext cx="8026400" cy="475066"/>
          </a:xfrm>
        </p:spPr>
        <p:txBody>
          <a:bodyPr/>
          <a:lstStyle/>
          <a:p>
            <a:r>
              <a:rPr lang="en-US" altLang="en-US" sz="3600" dirty="0"/>
              <a:t>Analyzing Your Digital Evidence (4 of 8)</a:t>
            </a:r>
          </a:p>
        </p:txBody>
      </p:sp>
      <p:sp>
        <p:nvSpPr>
          <p:cNvPr id="3" name="Footer Placeholder 3"/>
          <p:cNvSpPr>
            <a:spLocks noGrp="1"/>
          </p:cNvSpPr>
          <p:nvPr>
            <p:ph type="ftr" sz="quarter" idx="10"/>
          </p:nvPr>
        </p:nvSpPr>
        <p:spPr/>
        <p:txBody>
          <a:bodyPr/>
          <a:lstStyle/>
          <a:p>
            <a:r>
              <a:rPr lang="en-US"/>
              <a:t>© </a:t>
            </a:r>
            <a:r>
              <a:rPr lang="is-IS"/>
              <a:t>2019</a:t>
            </a:r>
            <a:r>
              <a:rPr lang="en-US"/>
              <a:t> Cengage. May not be copied, scanned, or duplicated, in whole or in part, except for use as permitted in a license distributed with a certain product or service or otherwise on a password-protected website for classroom use.</a:t>
            </a:r>
            <a:endParaRPr lang="en-US" dirty="0"/>
          </a:p>
        </p:txBody>
      </p:sp>
      <p:pic>
        <p:nvPicPr>
          <p:cNvPr id="4" name="Content Placeholder 3" descr="The new information dialog box shows steps on the left pane below which case info is selected. When case info is selected, it is displayed on the right pane. The case info reads, enter new case information on the top. Below this, box for case name and base directory are shown. The case name box contains, in chap 01, c, colon, backslash, work, chap 01, backslash, chapter. Beside this, browse button is shown. Below this, two radio buttons for case type namely, single-user, selected and multi user are shown. Below this, a box for the option, case data will be stored in the following directory is shown. The box contains c, colon, back slash, work, backslash, chap 01, backslash, chapter, backslash, in chap 01. Below this, next and cancel button are shown."/>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24000" y="1352207"/>
            <a:ext cx="6096000" cy="4153587"/>
          </a:xfr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p:cNvSpPr>
            <a:spLocks noGrp="1" noChangeArrowheads="1"/>
          </p:cNvSpPr>
          <p:nvPr>
            <p:ph idx="1"/>
          </p:nvPr>
        </p:nvSpPr>
        <p:spPr>
          <a:xfrm>
            <a:off x="365125" y="1538288"/>
            <a:ext cx="8415338" cy="3671774"/>
          </a:xfrm>
        </p:spPr>
        <p:txBody>
          <a:bodyPr/>
          <a:lstStyle/>
          <a:p>
            <a:r>
              <a:rPr lang="en-US" altLang="en-US" dirty="0"/>
              <a:t>With Autopsy you can:</a:t>
            </a:r>
          </a:p>
          <a:p>
            <a:pPr lvl="1"/>
            <a:r>
              <a:rPr lang="en-US" altLang="en-US" dirty="0"/>
              <a:t>Search for keywords of interest in the case</a:t>
            </a:r>
          </a:p>
          <a:p>
            <a:pPr lvl="1"/>
            <a:r>
              <a:rPr lang="en-US" altLang="en-US" dirty="0"/>
              <a:t>Display the results in a search results window</a:t>
            </a:r>
          </a:p>
          <a:p>
            <a:pPr lvl="1"/>
            <a:r>
              <a:rPr lang="en-US" altLang="en-US" dirty="0"/>
              <a:t>Click each file in the search results window and examine its content in the data area</a:t>
            </a:r>
          </a:p>
          <a:p>
            <a:pPr lvl="1"/>
            <a:r>
              <a:rPr lang="en-US" altLang="en-US" dirty="0"/>
              <a:t>Export the data to a folder of your choice</a:t>
            </a:r>
          </a:p>
          <a:p>
            <a:pPr lvl="1"/>
            <a:r>
              <a:rPr lang="en-US" altLang="en-US" dirty="0"/>
              <a:t>Search for specific filenames</a:t>
            </a:r>
          </a:p>
          <a:p>
            <a:pPr lvl="1"/>
            <a:r>
              <a:rPr lang="en-US" altLang="en-US" dirty="0"/>
              <a:t>Generate a report of your activities</a:t>
            </a:r>
          </a:p>
          <a:p>
            <a:r>
              <a:rPr lang="en-US" altLang="en-US" dirty="0"/>
              <a:t>Additional features of Autopsy</a:t>
            </a:r>
          </a:p>
          <a:p>
            <a:pPr lvl="1"/>
            <a:r>
              <a:rPr lang="en-US" altLang="en-US" dirty="0"/>
              <a:t>Display binary (nonprintable) data in the Content Viewer</a:t>
            </a:r>
          </a:p>
          <a:p>
            <a:endParaRPr lang="en-US" altLang="en-US" dirty="0"/>
          </a:p>
        </p:txBody>
      </p:sp>
      <p:sp>
        <p:nvSpPr>
          <p:cNvPr id="78851" name="Rectangle 2"/>
          <p:cNvSpPr>
            <a:spLocks noGrp="1" noChangeArrowheads="1"/>
          </p:cNvSpPr>
          <p:nvPr>
            <p:ph type="title"/>
          </p:nvPr>
        </p:nvSpPr>
        <p:spPr>
          <a:xfrm>
            <a:off x="762000" y="317299"/>
            <a:ext cx="8026400" cy="475066"/>
          </a:xfrm>
        </p:spPr>
        <p:txBody>
          <a:bodyPr/>
          <a:lstStyle/>
          <a:p>
            <a:r>
              <a:rPr lang="en-US" altLang="en-US" sz="3600" dirty="0"/>
              <a:t>Analyzing Your Digital Evidence (5 of 8)</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The dialog box shows keyword lists and keyword search. The search button is beside a text box containing George. Below this, three radio buttons namely, exact match, selected, substring match, and regular expression are shown.">
            <a:extLst>
              <a:ext uri="{FF2B5EF4-FFF2-40B4-BE49-F238E27FC236}">
                <a16:creationId xmlns:a16="http://schemas.microsoft.com/office/drawing/2014/main" id="{33FAC524-DC4A-C148-9A9E-3B26A26D941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9199" y="1905000"/>
            <a:ext cx="5977127" cy="2819400"/>
          </a:xfrm>
        </p:spPr>
      </p:pic>
      <p:sp>
        <p:nvSpPr>
          <p:cNvPr id="79875" name="Rectangle 2"/>
          <p:cNvSpPr>
            <a:spLocks noGrp="1" noChangeArrowheads="1"/>
          </p:cNvSpPr>
          <p:nvPr>
            <p:ph type="title"/>
          </p:nvPr>
        </p:nvSpPr>
        <p:spPr/>
        <p:txBody>
          <a:bodyPr/>
          <a:lstStyle/>
          <a:p>
            <a:r>
              <a:rPr lang="en-US" altLang="en-US"/>
              <a:t>Analyzing Your Digital Evidence (6 of 8)</a:t>
            </a:r>
            <a:endParaRPr lang="en-US" altLang="en-US" dirty="0"/>
          </a:p>
        </p:txBody>
      </p:sp>
      <p:sp>
        <p:nvSpPr>
          <p:cNvPr id="3" name="Footer Placeholder 3"/>
          <p:cNvSpPr>
            <a:spLocks noGrp="1"/>
          </p:cNvSpPr>
          <p:nvPr>
            <p:ph type="ftr" sz="quarter" idx="10"/>
          </p:nvPr>
        </p:nvSpPr>
        <p:spPr/>
        <p:txBody>
          <a:bodyPr/>
          <a:lstStyle/>
          <a:p>
            <a:r>
              <a:rPr lang="en-US"/>
              <a:t>© </a:t>
            </a:r>
            <a:r>
              <a:rPr lang="is-IS"/>
              <a:t>2019</a:t>
            </a:r>
            <a:r>
              <a:rPr lang="en-US"/>
              <a:t> Cengage. May not be copied, scanned, or duplicated, in whole or in part, except for use as permitted in a license distributed with a certain product or service or otherwise on a password-protected website for classroom use.</a:t>
            </a:r>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The keyword search 1- George dialog box displays a table which lists name, location, modified time, charge time, and access time. Some of the rows are as follows. Row 1. Name: u n a l l o c, underscore, 16, underscore, 121344, underscore, 1474500. Location: forward slash, I m g, underscore, in c h p 01, dot, d d, forward slash, $ u n a l l o c, forward slash, u n a l l o c, underscore, 16, underscore, 121344, underscore, 1474560. Modified time: 0000-00-00 00:00:00. Charge time: 0000-00-00 00:00:00. Access time: 0000-00-00 00:00:00:00. Row 2. Name: f 0000000, dot, doc. Location: forward slash, underscore, I n c h p 01, dot, d d, forward slash, $ carved files, forward slash, f 0000000, dot doc. Modified time: 0000-00-00 00:00:00. Charge time: 0000-00-00 00:00:00. Access time: 0000-00-00 00:00:00:00. Below this, five tabs namely, hex strings, file media, results, indexed text, and media are shown. Below this, matches on page: 1 of 1, left and right arrow for match, page 1 of 1, left and right arrow are shown. A drop down list of search results is shown. Below this, the text reads as, f 000000048, dot t x t, earl, we need to meet on the 18th of August to confirm the work I am doing for you. Please contact ASAP. George. Below this, metadata, content- encoding: windows-1252, and content type: text, forward slash, plain; c h a r set= windows-1262 is shown.">
            <a:extLst>
              <a:ext uri="{FF2B5EF4-FFF2-40B4-BE49-F238E27FC236}">
                <a16:creationId xmlns:a16="http://schemas.microsoft.com/office/drawing/2014/main" id="{CB935EAD-3BF0-BD44-B7DD-E0934F9849A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33400" y="1066800"/>
            <a:ext cx="7315200" cy="5577622"/>
          </a:xfrm>
        </p:spPr>
      </p:pic>
      <p:sp>
        <p:nvSpPr>
          <p:cNvPr id="80899" name="Rectangle 2"/>
          <p:cNvSpPr>
            <a:spLocks noGrp="1" noChangeArrowheads="1"/>
          </p:cNvSpPr>
          <p:nvPr>
            <p:ph type="title"/>
          </p:nvPr>
        </p:nvSpPr>
        <p:spPr/>
        <p:txBody>
          <a:bodyPr/>
          <a:lstStyle/>
          <a:p>
            <a:r>
              <a:rPr lang="en-US" altLang="en-US"/>
              <a:t>Analyzing Your Digital Evidence (7 of 8)</a:t>
            </a:r>
            <a:endParaRPr lang="en-US" altLang="en-US" dirty="0"/>
          </a:p>
        </p:txBody>
      </p:sp>
      <p:sp>
        <p:nvSpPr>
          <p:cNvPr id="3" name="Footer Placeholder 3"/>
          <p:cNvSpPr>
            <a:spLocks noGrp="1"/>
          </p:cNvSpPr>
          <p:nvPr>
            <p:ph type="ftr" sz="quarter" idx="10"/>
          </p:nvPr>
        </p:nvSpPr>
        <p:spPr/>
        <p:txBody>
          <a:bodyPr/>
          <a:lstStyle/>
          <a:p>
            <a:r>
              <a:rPr lang="en-US"/>
              <a:t>© </a:t>
            </a:r>
            <a:r>
              <a:rPr lang="is-IS"/>
              <a:t>2019</a:t>
            </a:r>
            <a:r>
              <a:rPr lang="en-US"/>
              <a:t> Cengage. May not be copied, scanned, or duplicated, in whole or in part, except for use as permitted in a license distributed with a certain product or service or otherwise on a password-protected website for classroom use.</a:t>
            </a: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he keyword search 1- George dialog box displays a table which lists name, location, modified time, charge time, and access time. Some of the rows are as follows. Row 1. Name: u n a l l o c, underscore, 16, underscore, 121344, underscore, 1474500. Location: forward slash, I m g, underscore, in c h p 01, dot, d d, forward slash, $ u n a l l o c, forward slash, u n a l l o c, underscore, 16, underscore, 121344, underscore, 1474560. Modified time: 0000-00-00 00:00:00. Charge time: 0000-00-00 00:00:00. Access time: 0000-00-00 00:00:00:00. Row 2. Name: f 0000000, dot, doc. Location: forward slash, underscore, I n c h p 01, dot, d d, forward slash, $ carved files, forward slash, f 0000000, dot doc. Modified time: 0000-00-00 00:00:00. Charge time: 0000-00-00 00:00:00. Access time: 0000-00-00 00:00:00:00. Below this, five tabs namely, hex strings, file metadata, results, indexed text, and media are shown. Below this, page 1 of 1, left and right arrow for page, go to page box, and jump to offset page are shown. The results viewer pane displays hex strings.">
            <a:extLst>
              <a:ext uri="{FF2B5EF4-FFF2-40B4-BE49-F238E27FC236}">
                <a16:creationId xmlns:a16="http://schemas.microsoft.com/office/drawing/2014/main" id="{2E426A9A-124E-4B4F-B5C3-116B9C40CEA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38200" y="990600"/>
            <a:ext cx="6705600" cy="5466176"/>
          </a:xfrm>
        </p:spPr>
      </p:pic>
      <p:sp>
        <p:nvSpPr>
          <p:cNvPr id="81923" name="Rectangle 2"/>
          <p:cNvSpPr>
            <a:spLocks noGrp="1" noChangeArrowheads="1"/>
          </p:cNvSpPr>
          <p:nvPr>
            <p:ph type="title"/>
          </p:nvPr>
        </p:nvSpPr>
        <p:spPr/>
        <p:txBody>
          <a:bodyPr/>
          <a:lstStyle/>
          <a:p>
            <a:r>
              <a:rPr lang="en-US" altLang="en-US" sz="3600" dirty="0"/>
              <a:t>Analyzing Your Digital Evidence (8 of 8)</a:t>
            </a:r>
          </a:p>
        </p:txBody>
      </p:sp>
      <p:sp>
        <p:nvSpPr>
          <p:cNvPr id="3"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3"/>
          <p:cNvSpPr>
            <a:spLocks noGrp="1" noChangeArrowheads="1"/>
          </p:cNvSpPr>
          <p:nvPr>
            <p:ph idx="1"/>
          </p:nvPr>
        </p:nvSpPr>
        <p:spPr>
          <a:xfrm>
            <a:off x="365125" y="1538288"/>
            <a:ext cx="8415338" cy="3097771"/>
          </a:xfrm>
        </p:spPr>
        <p:txBody>
          <a:bodyPr/>
          <a:lstStyle/>
          <a:p>
            <a:r>
              <a:rPr lang="en-US" altLang="en-US" dirty="0"/>
              <a:t>You need to produce a final report</a:t>
            </a:r>
          </a:p>
          <a:p>
            <a:pPr lvl="1"/>
            <a:r>
              <a:rPr lang="en-US" altLang="en-US" dirty="0"/>
              <a:t>State what you did and what you found</a:t>
            </a:r>
          </a:p>
          <a:p>
            <a:r>
              <a:rPr lang="en-US" altLang="en-US" dirty="0"/>
              <a:t>Include Autopsy report to document your work</a:t>
            </a:r>
          </a:p>
          <a:p>
            <a:r>
              <a:rPr lang="en-US" altLang="en-US" b="1" dirty="0"/>
              <a:t>Repeatable findings</a:t>
            </a:r>
          </a:p>
          <a:p>
            <a:pPr lvl="1"/>
            <a:r>
              <a:rPr lang="en-US" altLang="en-US" dirty="0"/>
              <a:t>Repeat the steps and produce the same result</a:t>
            </a:r>
          </a:p>
          <a:p>
            <a:r>
              <a:rPr lang="en-US" altLang="en-US" dirty="0"/>
              <a:t>If required, use a report template</a:t>
            </a:r>
          </a:p>
          <a:p>
            <a:r>
              <a:rPr lang="en-US" altLang="en-US" dirty="0"/>
              <a:t>Report should show conclusive evidence</a:t>
            </a:r>
          </a:p>
          <a:p>
            <a:pPr lvl="1"/>
            <a:r>
              <a:rPr lang="en-US" altLang="en-US" dirty="0"/>
              <a:t>Suspect did or did not commit a crime or violate a company policy</a:t>
            </a:r>
          </a:p>
        </p:txBody>
      </p:sp>
      <p:sp>
        <p:nvSpPr>
          <p:cNvPr id="82947" name="Rectangle 2"/>
          <p:cNvSpPr>
            <a:spLocks noGrp="1" noChangeArrowheads="1"/>
          </p:cNvSpPr>
          <p:nvPr>
            <p:ph type="title"/>
          </p:nvPr>
        </p:nvSpPr>
        <p:spPr>
          <a:xfrm>
            <a:off x="762000" y="317299"/>
            <a:ext cx="8026400" cy="475066"/>
          </a:xfrm>
        </p:spPr>
        <p:txBody>
          <a:bodyPr/>
          <a:lstStyle/>
          <a:p>
            <a:r>
              <a:rPr lang="en-US" altLang="en-US" sz="3600" dirty="0"/>
              <a:t>Completing the Case (1 of 2)</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a:spLocks noGrp="1" noChangeArrowheads="1"/>
          </p:cNvSpPr>
          <p:nvPr>
            <p:ph idx="1"/>
          </p:nvPr>
        </p:nvSpPr>
        <p:spPr>
          <a:xfrm>
            <a:off x="365125" y="1538288"/>
            <a:ext cx="8415338" cy="2651495"/>
          </a:xfrm>
        </p:spPr>
        <p:txBody>
          <a:bodyPr/>
          <a:lstStyle/>
          <a:p>
            <a:r>
              <a:rPr lang="en-US" altLang="en-US" dirty="0"/>
              <a:t>Keep a written journal of everything you do</a:t>
            </a:r>
          </a:p>
          <a:p>
            <a:pPr lvl="1"/>
            <a:r>
              <a:rPr lang="en-US" altLang="en-US" dirty="0"/>
              <a:t>Your notes can be used in court</a:t>
            </a:r>
          </a:p>
          <a:p>
            <a:r>
              <a:rPr lang="en-US" altLang="en-US" dirty="0"/>
              <a:t>Answer the six </a:t>
            </a:r>
            <a:r>
              <a:rPr lang="en-US" altLang="en-US" dirty="0" err="1"/>
              <a:t>Ws</a:t>
            </a:r>
            <a:r>
              <a:rPr lang="en-US" altLang="en-US" dirty="0"/>
              <a:t>:</a:t>
            </a:r>
          </a:p>
          <a:p>
            <a:pPr lvl="1"/>
            <a:r>
              <a:rPr lang="en-US" altLang="en-US" dirty="0"/>
              <a:t>Who, what, when, where, why, and how</a:t>
            </a:r>
          </a:p>
          <a:p>
            <a:r>
              <a:rPr lang="en-US" altLang="en-US" dirty="0"/>
              <a:t>You must also explain computer and network processes</a:t>
            </a:r>
          </a:p>
          <a:p>
            <a:r>
              <a:rPr lang="en-US" altLang="en-US" dirty="0" smtClean="0"/>
              <a:t>Autopsy Report </a:t>
            </a:r>
            <a:r>
              <a:rPr lang="en-US" altLang="en-US" dirty="0"/>
              <a:t>Generator</a:t>
            </a:r>
          </a:p>
          <a:p>
            <a:pPr lvl="1"/>
            <a:r>
              <a:rPr lang="en-US" altLang="en-US" dirty="0" smtClean="0"/>
              <a:t>Can </a:t>
            </a:r>
            <a:r>
              <a:rPr lang="en-US" altLang="en-US" dirty="0"/>
              <a:t>generate reports in different styles: plain text, HTML and Excel</a:t>
            </a:r>
          </a:p>
        </p:txBody>
      </p:sp>
      <p:sp>
        <p:nvSpPr>
          <p:cNvPr id="83971" name="Rectangle 2"/>
          <p:cNvSpPr>
            <a:spLocks noGrp="1" noChangeArrowheads="1"/>
          </p:cNvSpPr>
          <p:nvPr>
            <p:ph type="title"/>
          </p:nvPr>
        </p:nvSpPr>
        <p:spPr>
          <a:xfrm>
            <a:off x="762000" y="317299"/>
            <a:ext cx="8026400" cy="475066"/>
          </a:xfrm>
        </p:spPr>
        <p:txBody>
          <a:bodyPr/>
          <a:lstStyle/>
          <a:p>
            <a:r>
              <a:rPr lang="en-US" altLang="en-US" sz="3600" dirty="0"/>
              <a:t>Completing the Case (2 of 2)</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Three sides of the investigations triad which represent a group or department are as follows: vulnerability or threat assessment and risk management, network intrusion detection and incident response, and digital investigations.">
            <a:extLst>
              <a:ext uri="{FF2B5EF4-FFF2-40B4-BE49-F238E27FC236}">
                <a16:creationId xmlns:a16="http://schemas.microsoft.com/office/drawing/2014/main" id="{4BE4B974-C2D0-2E42-BAC8-0422853615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9200" y="1295400"/>
            <a:ext cx="6418319" cy="4876800"/>
          </a:xfrm>
        </p:spPr>
      </p:pic>
      <p:sp>
        <p:nvSpPr>
          <p:cNvPr id="13315" name="Title 1"/>
          <p:cNvSpPr>
            <a:spLocks noGrp="1"/>
          </p:cNvSpPr>
          <p:nvPr>
            <p:ph type="title"/>
          </p:nvPr>
        </p:nvSpPr>
        <p:spPr/>
        <p:txBody>
          <a:bodyPr/>
          <a:lstStyle/>
          <a:p>
            <a:r>
              <a:rPr lang="en-US" altLang="en-US"/>
              <a:t>Digital Forensics and Other Related Disciplines (2 of 3)</a:t>
            </a:r>
            <a:endParaRPr lang="en-US" altLang="en-US" dirty="0"/>
          </a:p>
        </p:txBody>
      </p:sp>
      <p:sp>
        <p:nvSpPr>
          <p:cNvPr id="4" name="Footer Placeholder 3"/>
          <p:cNvSpPr>
            <a:spLocks noGrp="1"/>
          </p:cNvSpPr>
          <p:nvPr>
            <p:ph type="ftr" sz="quarter" idx="10"/>
          </p:nvPr>
        </p:nvSpPr>
        <p:spPr/>
        <p:txBody>
          <a:bodyPr/>
          <a:lstStyle/>
          <a:p>
            <a:r>
              <a:rPr lang="en-US"/>
              <a:t>© </a:t>
            </a:r>
            <a:r>
              <a:rPr lang="is-IS"/>
              <a:t>2019</a:t>
            </a:r>
            <a:r>
              <a:rPr lang="en-US"/>
              <a:t> Cengage. May not be copied, scanned, or duplicated, in whole or in part, except for use as permitted in a license distributed with a certain product or service or otherwise on a password-protected website for classroom use.</a:t>
            </a:r>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3"/>
          <p:cNvSpPr>
            <a:spLocks noGrp="1" noChangeArrowheads="1"/>
          </p:cNvSpPr>
          <p:nvPr>
            <p:ph idx="1"/>
          </p:nvPr>
        </p:nvSpPr>
        <p:spPr>
          <a:xfrm>
            <a:off x="365125" y="1538288"/>
            <a:ext cx="8415338" cy="2580706"/>
          </a:xfrm>
        </p:spPr>
        <p:txBody>
          <a:bodyPr/>
          <a:lstStyle/>
          <a:p>
            <a:pPr>
              <a:lnSpc>
                <a:spcPct val="90000"/>
              </a:lnSpc>
            </a:pPr>
            <a:r>
              <a:rPr lang="en-US" altLang="en-US" dirty="0"/>
              <a:t>Ask yourself the following questions:</a:t>
            </a:r>
          </a:p>
          <a:p>
            <a:pPr lvl="1"/>
            <a:r>
              <a:rPr lang="en-US" altLang="en-US" dirty="0"/>
              <a:t>How could you improve your performance in the case?</a:t>
            </a:r>
          </a:p>
          <a:p>
            <a:pPr lvl="1"/>
            <a:r>
              <a:rPr lang="en-US" altLang="en-US" dirty="0"/>
              <a:t>Did you expect the results you found? Did the case develop in ways you did not expect?</a:t>
            </a:r>
          </a:p>
          <a:p>
            <a:pPr lvl="1"/>
            <a:r>
              <a:rPr lang="en-US" altLang="en-US" dirty="0"/>
              <a:t>Was the documentation as thorough as it could have been?</a:t>
            </a:r>
          </a:p>
          <a:p>
            <a:pPr lvl="1"/>
            <a:r>
              <a:rPr lang="en-US" altLang="en-US" dirty="0"/>
              <a:t>What feedback has been received from the requesting source?</a:t>
            </a:r>
          </a:p>
          <a:p>
            <a:pPr lvl="1"/>
            <a:r>
              <a:rPr lang="en-US" altLang="en-US" dirty="0"/>
              <a:t>Did you discover any new problems? If so, what are they?</a:t>
            </a:r>
          </a:p>
          <a:p>
            <a:pPr lvl="1"/>
            <a:r>
              <a:rPr lang="en-US" altLang="en-US" dirty="0"/>
              <a:t>Did you use new techniques during the case or during research?</a:t>
            </a:r>
          </a:p>
        </p:txBody>
      </p:sp>
      <p:sp>
        <p:nvSpPr>
          <p:cNvPr id="84995" name="Rectangle 2"/>
          <p:cNvSpPr>
            <a:spLocks noGrp="1" noChangeArrowheads="1"/>
          </p:cNvSpPr>
          <p:nvPr>
            <p:ph type="title"/>
          </p:nvPr>
        </p:nvSpPr>
        <p:spPr>
          <a:xfrm>
            <a:off x="762000" y="317299"/>
            <a:ext cx="8026400" cy="475066"/>
          </a:xfrm>
        </p:spPr>
        <p:txBody>
          <a:bodyPr/>
          <a:lstStyle/>
          <a:p>
            <a:r>
              <a:rPr lang="en-US" altLang="en-US" sz="3600" dirty="0"/>
              <a:t>Critiquing the Case</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Content Placeholder 2"/>
          <p:cNvSpPr>
            <a:spLocks noGrp="1"/>
          </p:cNvSpPr>
          <p:nvPr>
            <p:ph idx="1"/>
          </p:nvPr>
        </p:nvSpPr>
        <p:spPr>
          <a:xfrm>
            <a:off x="365125" y="1538288"/>
            <a:ext cx="8415338" cy="2728912"/>
          </a:xfrm>
        </p:spPr>
        <p:txBody>
          <a:bodyPr/>
          <a:lstStyle/>
          <a:p>
            <a:r>
              <a:rPr lang="en-US" altLang="en-US" dirty="0"/>
              <a:t>Digital forensics involves systematically accumulating and analyzing digital information for use as evidence in civil, criminal, and administrative cases</a:t>
            </a:r>
          </a:p>
          <a:p>
            <a:r>
              <a:rPr lang="en-US" altLang="en-US" dirty="0"/>
              <a:t>Investigators need specialized workstations to examine digital evidence</a:t>
            </a:r>
          </a:p>
          <a:p>
            <a:r>
              <a:rPr lang="en-US" altLang="en-US" dirty="0"/>
              <a:t>Public-sector and private-sector investigations differ; public-sector typically require search warrants before seizing digital evidence</a:t>
            </a:r>
          </a:p>
        </p:txBody>
      </p:sp>
      <p:sp>
        <p:nvSpPr>
          <p:cNvPr id="87043" name="Title 1"/>
          <p:cNvSpPr>
            <a:spLocks noGrp="1"/>
          </p:cNvSpPr>
          <p:nvPr>
            <p:ph type="title"/>
          </p:nvPr>
        </p:nvSpPr>
        <p:spPr>
          <a:xfrm>
            <a:off x="762000" y="317299"/>
            <a:ext cx="8026400" cy="475066"/>
          </a:xfrm>
        </p:spPr>
        <p:txBody>
          <a:bodyPr/>
          <a:lstStyle/>
          <a:p>
            <a:r>
              <a:rPr lang="en-US" altLang="en-US" sz="3600" dirty="0"/>
              <a:t>Summary  (1 of 3)</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a:spLocks noGrp="1" noChangeArrowheads="1"/>
          </p:cNvSpPr>
          <p:nvPr>
            <p:ph idx="1"/>
          </p:nvPr>
        </p:nvSpPr>
        <p:spPr>
          <a:xfrm>
            <a:off x="365125" y="1538288"/>
            <a:ext cx="8415338" cy="2728912"/>
          </a:xfrm>
        </p:spPr>
        <p:txBody>
          <a:bodyPr/>
          <a:lstStyle/>
          <a:p>
            <a:r>
              <a:rPr lang="en-US" altLang="en-US" dirty="0"/>
              <a:t>Always use a systematic approach to your investigations</a:t>
            </a:r>
          </a:p>
          <a:p>
            <a:r>
              <a:rPr lang="en-US" altLang="en-US" dirty="0"/>
              <a:t>Always plan a case taking into account the nature of the case, case requirements, and gathering evidence techniques</a:t>
            </a:r>
          </a:p>
          <a:p>
            <a:r>
              <a:rPr lang="en-US" altLang="en-US" dirty="0"/>
              <a:t>Both criminal cases and corporate-policy violations can go to court</a:t>
            </a:r>
          </a:p>
          <a:p>
            <a:r>
              <a:rPr lang="en-US" altLang="en-US" dirty="0"/>
              <a:t>Plan for contingencies for any problems you might encounter</a:t>
            </a:r>
          </a:p>
          <a:p>
            <a:r>
              <a:rPr lang="en-US" altLang="en-US" dirty="0"/>
              <a:t>Keep track of the chain of custody of your evidence</a:t>
            </a:r>
          </a:p>
        </p:txBody>
      </p:sp>
      <p:sp>
        <p:nvSpPr>
          <p:cNvPr id="88067" name="Rectangle 2"/>
          <p:cNvSpPr>
            <a:spLocks noGrp="1" noChangeArrowheads="1"/>
          </p:cNvSpPr>
          <p:nvPr>
            <p:ph type="title"/>
          </p:nvPr>
        </p:nvSpPr>
        <p:spPr>
          <a:xfrm>
            <a:off x="762000" y="317299"/>
            <a:ext cx="8026400" cy="475066"/>
          </a:xfrm>
        </p:spPr>
        <p:txBody>
          <a:bodyPr/>
          <a:lstStyle/>
          <a:p>
            <a:r>
              <a:rPr lang="en-US" altLang="en-US" sz="3600" dirty="0"/>
              <a:t>Summary (2 of 3)</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3"/>
          <p:cNvSpPr>
            <a:spLocks noGrp="1" noChangeArrowheads="1"/>
          </p:cNvSpPr>
          <p:nvPr>
            <p:ph idx="1"/>
          </p:nvPr>
        </p:nvSpPr>
        <p:spPr>
          <a:xfrm>
            <a:off x="365125" y="1538288"/>
            <a:ext cx="8415338" cy="3033712"/>
          </a:xfrm>
        </p:spPr>
        <p:txBody>
          <a:bodyPr/>
          <a:lstStyle/>
          <a:p>
            <a:pPr>
              <a:lnSpc>
                <a:spcPct val="90000"/>
              </a:lnSpc>
            </a:pPr>
            <a:r>
              <a:rPr lang="en-US" altLang="en-US" dirty="0"/>
              <a:t>Internet abuse investigations require examining server log data</a:t>
            </a:r>
          </a:p>
          <a:p>
            <a:pPr>
              <a:lnSpc>
                <a:spcPct val="90000"/>
              </a:lnSpc>
            </a:pPr>
            <a:r>
              <a:rPr lang="en-US" altLang="en-US" dirty="0"/>
              <a:t>For attorney-client privilege cases, all written communication should remain confidential</a:t>
            </a:r>
          </a:p>
          <a:p>
            <a:pPr>
              <a:lnSpc>
                <a:spcPct val="90000"/>
              </a:lnSpc>
            </a:pPr>
            <a:r>
              <a:rPr lang="en-US" altLang="en-US" dirty="0"/>
              <a:t>A bit-stream copy is a bit-by-bit duplicate of the original disk</a:t>
            </a:r>
          </a:p>
          <a:p>
            <a:pPr>
              <a:lnSpc>
                <a:spcPct val="90000"/>
              </a:lnSpc>
            </a:pPr>
            <a:r>
              <a:rPr lang="en-US" altLang="en-US" dirty="0"/>
              <a:t>Always maintain a journal to keep notes on exactly what you did</a:t>
            </a:r>
          </a:p>
          <a:p>
            <a:pPr>
              <a:lnSpc>
                <a:spcPct val="90000"/>
              </a:lnSpc>
            </a:pPr>
            <a:r>
              <a:rPr lang="en-US" altLang="en-US" dirty="0"/>
              <a:t>You should always critique your own work</a:t>
            </a:r>
          </a:p>
        </p:txBody>
      </p:sp>
      <p:sp>
        <p:nvSpPr>
          <p:cNvPr id="89091" name="Rectangle 2"/>
          <p:cNvSpPr>
            <a:spLocks noGrp="1" noChangeArrowheads="1"/>
          </p:cNvSpPr>
          <p:nvPr>
            <p:ph type="title"/>
          </p:nvPr>
        </p:nvSpPr>
        <p:spPr>
          <a:xfrm>
            <a:off x="762000" y="290913"/>
            <a:ext cx="8026400" cy="527837"/>
          </a:xfrm>
        </p:spPr>
        <p:txBody>
          <a:bodyPr/>
          <a:lstStyle/>
          <a:p>
            <a:r>
              <a:rPr lang="en-US" altLang="en-US" sz="4000" dirty="0"/>
              <a:t>Summary (3 of 3)</a:t>
            </a:r>
          </a:p>
        </p:txBody>
      </p:sp>
      <p:sp>
        <p:nvSpPr>
          <p:cNvPr id="4" name="Footer Placeholder 3"/>
          <p:cNvSpPr>
            <a:spLocks noGrp="1"/>
          </p:cNvSpPr>
          <p:nvPr>
            <p:ph type="ftr" sz="quarter" idx="10"/>
          </p:nvPr>
        </p:nvSpPr>
        <p:spPr/>
        <p:txBody>
          <a:bodyPr/>
          <a:lstStyle/>
          <a:p>
            <a:pPr>
              <a:defRPr/>
            </a:pPr>
            <a:r>
              <a:rPr lang="en-US" dirty="0"/>
              <a:t>© </a:t>
            </a:r>
            <a:r>
              <a:rPr lang="is-IS" dirty="0"/>
              <a:t>2019</a:t>
            </a:r>
            <a:r>
              <a:rPr lang="en-US" dirty="0"/>
              <a:t> Cengage.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p:cNvSpPr>
            <a:spLocks noGrp="1"/>
          </p:cNvSpPr>
          <p:nvPr>
            <p:ph idx="1"/>
          </p:nvPr>
        </p:nvSpPr>
        <p:spPr/>
        <p:txBody>
          <a:bodyPr/>
          <a:lstStyle/>
          <a:p>
            <a:r>
              <a:rPr lang="en-US" altLang="en-US" dirty="0" smtClean="0"/>
              <a:t>Vulnerability/threat assessment and risk management</a:t>
            </a:r>
          </a:p>
          <a:p>
            <a:pPr lvl="1"/>
            <a:r>
              <a:rPr lang="en-US" altLang="en-US" dirty="0" smtClean="0"/>
              <a:t>Tests and verifies the integrity of stand-along workstations and network servers</a:t>
            </a:r>
          </a:p>
          <a:p>
            <a:r>
              <a:rPr lang="en-US" altLang="en-US" dirty="0" smtClean="0"/>
              <a:t>Network intrusion detection and incident response</a:t>
            </a:r>
          </a:p>
          <a:p>
            <a:pPr lvl="1"/>
            <a:r>
              <a:rPr lang="en-US" altLang="en-US" dirty="0" smtClean="0"/>
              <a:t>Detects intruder attacks by using automated tools and monitoring network firewall logs</a:t>
            </a:r>
          </a:p>
          <a:p>
            <a:r>
              <a:rPr lang="en-US" altLang="en-US" dirty="0" smtClean="0"/>
              <a:t>Digital investigations</a:t>
            </a:r>
          </a:p>
          <a:p>
            <a:pPr lvl="1"/>
            <a:r>
              <a:rPr lang="en-US" altLang="en-US" dirty="0" smtClean="0"/>
              <a:t>Manages investigations and conducts forensics analysis of systems suspected of containing evidence</a:t>
            </a:r>
            <a:endParaRPr lang="en-US" altLang="en-US" dirty="0"/>
          </a:p>
        </p:txBody>
      </p:sp>
      <p:sp>
        <p:nvSpPr>
          <p:cNvPr id="14339" name="Title 1"/>
          <p:cNvSpPr>
            <a:spLocks noGrp="1"/>
          </p:cNvSpPr>
          <p:nvPr>
            <p:ph type="title"/>
          </p:nvPr>
        </p:nvSpPr>
        <p:spPr/>
        <p:txBody>
          <a:bodyPr/>
          <a:lstStyle/>
          <a:p>
            <a:r>
              <a:rPr lang="en-US" altLang="en-US" smtClean="0"/>
              <a:t>Digital Forensics and Other Related Disciplines (3 of 3)</a:t>
            </a:r>
            <a:endParaRPr lang="en-US" altLang="en-US" dirty="0"/>
          </a:p>
        </p:txBody>
      </p:sp>
      <p:sp>
        <p:nvSpPr>
          <p:cNvPr id="4" name="Footer Placeholder 3"/>
          <p:cNvSpPr>
            <a:spLocks noGrp="1"/>
          </p:cNvSpPr>
          <p:nvPr>
            <p:ph type="ftr" sz="quarter" idx="10"/>
          </p:nvPr>
        </p:nvSpPr>
        <p:spPr/>
        <p:txBody>
          <a:bodyPr/>
          <a:lstStyle/>
          <a:p>
            <a:r>
              <a:rPr lang="en-US" smtClean="0"/>
              <a:t>© </a:t>
            </a:r>
            <a:r>
              <a:rPr lang="is-IS" smtClean="0"/>
              <a:t>2019</a:t>
            </a:r>
            <a:r>
              <a:rPr lang="en-US" smtClean="0"/>
              <a:t> Cengage. May not be copied, scanned, or duplicated, in whole or in part, except for use as permitted in a license distributed with a certain product or service or otherwise on a password-protected website for classroom use.</a:t>
            </a:r>
            <a:endParaRPr lang="en-US" dirty="0"/>
          </a:p>
        </p:txBody>
      </p:sp>
    </p:spTree>
  </p:cSld>
  <p:clrMapOvr>
    <a:masterClrMapping/>
  </p:clrMapOvr>
</p:sld>
</file>

<file path=ppt/theme/theme1.xml><?xml version="1.0" encoding="utf-8"?>
<a:theme xmlns:a="http://schemas.openxmlformats.org/drawingml/2006/main" name="Office Theme">
  <a:themeElements>
    <a:clrScheme name="Cengage">
      <a:dk1>
        <a:srgbClr val="000000"/>
      </a:dk1>
      <a:lt1>
        <a:srgbClr val="FFFFFF"/>
      </a:lt1>
      <a:dk2>
        <a:srgbClr val="000000"/>
      </a:dk2>
      <a:lt2>
        <a:srgbClr val="AAAEB4"/>
      </a:lt2>
      <a:accent1>
        <a:srgbClr val="0D3857"/>
      </a:accent1>
      <a:accent2>
        <a:srgbClr val="055C91"/>
      </a:accent2>
      <a:accent3>
        <a:srgbClr val="81C0DA"/>
      </a:accent3>
      <a:accent4>
        <a:srgbClr val="B0D3DF"/>
      </a:accent4>
      <a:accent5>
        <a:srgbClr val="E0DCCD"/>
      </a:accent5>
      <a:accent6>
        <a:srgbClr val="7C7666"/>
      </a:accent6>
      <a:hlink>
        <a:srgbClr val="055C91"/>
      </a:hlink>
      <a:folHlink>
        <a:srgbClr val="81C0DA"/>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16923</TotalTime>
  <Words>7969</Words>
  <Application>Microsoft Office PowerPoint</Application>
  <PresentationFormat>On-screen Show (4:3)</PresentationFormat>
  <Paragraphs>669</Paragraphs>
  <Slides>83</Slides>
  <Notes>76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83</vt:i4>
      </vt:variant>
    </vt:vector>
  </HeadingPairs>
  <TitlesOfParts>
    <vt:vector size="88" baseType="lpstr">
      <vt:lpstr>Arial</vt:lpstr>
      <vt:lpstr>Calibri</vt:lpstr>
      <vt:lpstr>Calibri Light</vt:lpstr>
      <vt:lpstr>Times New Roman</vt:lpstr>
      <vt:lpstr>Office Theme</vt:lpstr>
      <vt:lpstr>Guide to Computer Forensics  and Investigations Sixth Edition  Chapter 1 </vt:lpstr>
      <vt:lpstr>Objectives</vt:lpstr>
      <vt:lpstr>An Overview of Digital Forensics </vt:lpstr>
      <vt:lpstr>An Overview of Digital Forensics (1 of 3)</vt:lpstr>
      <vt:lpstr>An Overview of Digital Forensics (2 of 3)</vt:lpstr>
      <vt:lpstr>An Overview of Digital Forensics (3 of 3)</vt:lpstr>
      <vt:lpstr>Digital Forensics and Other Related Disciplines (1 of 3)</vt:lpstr>
      <vt:lpstr>Digital Forensics and Other Related Disciplines (2 of 3)</vt:lpstr>
      <vt:lpstr>Digital Forensics and Other Related Disciplines (3 of 3)</vt:lpstr>
      <vt:lpstr>A Brief History of Digital Forensics</vt:lpstr>
      <vt:lpstr>Understanding Case Law</vt:lpstr>
      <vt:lpstr>Developing Digital Forensics Resources</vt:lpstr>
      <vt:lpstr>Digital Investigation Types</vt:lpstr>
      <vt:lpstr>Digital Investigation Types (1 of 3)</vt:lpstr>
      <vt:lpstr>Digital Investigation Types (2 of 3)</vt:lpstr>
      <vt:lpstr>Digital Investigation Types (3 of 3)</vt:lpstr>
      <vt:lpstr>Understanding Law Enforcement Agency Investigations (Public-sector)</vt:lpstr>
      <vt:lpstr>Following Legal Processes (1 of 2)</vt:lpstr>
      <vt:lpstr>Following Legal Processes (2 of 2)</vt:lpstr>
      <vt:lpstr>Understanding Private-Sector Investigations (1 of 8)</vt:lpstr>
      <vt:lpstr>Understanding Private-Sector Investigations (2 of 8)</vt:lpstr>
      <vt:lpstr>Understanding Private-Sector Investigations (3 of 8)</vt:lpstr>
      <vt:lpstr>Understanding Private-Sector Investigations (4 of 8)</vt:lpstr>
      <vt:lpstr>Understanding Private-Sector Investigations (5 of 8)</vt:lpstr>
      <vt:lpstr>Understanding Private-Sector Investigations (6 of 8)</vt:lpstr>
      <vt:lpstr>Understanding Private-Sector Investigations (7 of 8)</vt:lpstr>
      <vt:lpstr>Understanding Private-Sector Investigations (8 of 8)</vt:lpstr>
      <vt:lpstr>Maintaining Professional Conduct</vt:lpstr>
      <vt:lpstr>Maintaining Professional Conduct</vt:lpstr>
      <vt:lpstr>Taking a Systematic Approach for Digital Forensics Investigation </vt:lpstr>
      <vt:lpstr>Preparing a Digital Forensics Investigation -principle</vt:lpstr>
      <vt:lpstr>An Overview of a Computer Crime</vt:lpstr>
      <vt:lpstr>An Overview of a Company Policy Violation</vt:lpstr>
      <vt:lpstr>Taking a Systematic Approach (1 of 2)</vt:lpstr>
      <vt:lpstr>Taking a Systematic Approach (2 of 2)</vt:lpstr>
      <vt:lpstr>Assessing the Case: company policy example- Case Requirements</vt:lpstr>
      <vt:lpstr>Planning Your Investigation (1 of 5): Case Investigation Plan Design</vt:lpstr>
      <vt:lpstr>Planning Your Investigation (2 of 5)</vt:lpstr>
      <vt:lpstr>Planning Your Investigation (3 of 5)</vt:lpstr>
      <vt:lpstr>Planning Your Investigation (4 of 5)</vt:lpstr>
      <vt:lpstr>Planning Your Investigation (5 of 5)</vt:lpstr>
      <vt:lpstr>Securing Your Evidence (1 of 2)</vt:lpstr>
      <vt:lpstr>Securing Your Evidence (2 of 2)</vt:lpstr>
      <vt:lpstr>Procedures for Private-Sector High-Tech Investigations: Case study</vt:lpstr>
      <vt:lpstr>Procedures for Private-Sector High-Tech Investigations</vt:lpstr>
      <vt:lpstr>Employee Termination Cases</vt:lpstr>
      <vt:lpstr>Internet Abuse Investigations (1 of 2)</vt:lpstr>
      <vt:lpstr>Internet Abuse Investigations (2 of 2)</vt:lpstr>
      <vt:lpstr>E-mail Abuse Investigations (1 of 2)</vt:lpstr>
      <vt:lpstr>E-mail Abuse Investigations (2 of 2)</vt:lpstr>
      <vt:lpstr>Attorney-Client Privilege Investigations (1 of 4)</vt:lpstr>
      <vt:lpstr>Attorney-Client Privilege Investigations (2 of 4)</vt:lpstr>
      <vt:lpstr>Attorney-Client Privilege Investigations (3 of 4)</vt:lpstr>
      <vt:lpstr>Attorney-Client Privilege Investigations (4 of 4)</vt:lpstr>
      <vt:lpstr>Industrial Espionage Investigations (1 of 5)</vt:lpstr>
      <vt:lpstr>Industrial Espionage Investigations (2 of 5)</vt:lpstr>
      <vt:lpstr>Industrial Espionage Investigations (3 of 5)</vt:lpstr>
      <vt:lpstr>Industrial Espionage Investigations (4 of 5)</vt:lpstr>
      <vt:lpstr>Industrial Espionage Investigations (5 of 5)</vt:lpstr>
      <vt:lpstr>Understanding Data Recovery Workstations and Software</vt:lpstr>
      <vt:lpstr>Understanding Data Recovery Workstations and Software</vt:lpstr>
      <vt:lpstr>Setting Up Your Workstation for Digital Forensics (1  of 2)</vt:lpstr>
      <vt:lpstr>Setting Up your Workstation for Digital Forensics (2  of 2)</vt:lpstr>
      <vt:lpstr>Conducting an Investigation</vt:lpstr>
      <vt:lpstr>Conducting an Investigation</vt:lpstr>
      <vt:lpstr>Gathering the Evidence</vt:lpstr>
      <vt:lpstr>Understanding Bit-Stream Copies (1  of 2)</vt:lpstr>
      <vt:lpstr>Understanding Bit-stream Copies (2  of 2)</vt:lpstr>
      <vt:lpstr>Acquiring an Image of Evidence Media</vt:lpstr>
      <vt:lpstr>Analyzing Your Digital Evidence (1 of 8)</vt:lpstr>
      <vt:lpstr>Analyzing Your Digital Evidence (2 of 8)</vt:lpstr>
      <vt:lpstr>Analyzing Your Digital Evidence (3 of 8)</vt:lpstr>
      <vt:lpstr>Analyzing Your Digital Evidence (4 of 8)</vt:lpstr>
      <vt:lpstr>Analyzing Your Digital Evidence (5 of 8)</vt:lpstr>
      <vt:lpstr>Analyzing Your Digital Evidence (6 of 8)</vt:lpstr>
      <vt:lpstr>Analyzing Your Digital Evidence (7 of 8)</vt:lpstr>
      <vt:lpstr>Analyzing Your Digital Evidence (8 of 8)</vt:lpstr>
      <vt:lpstr>Completing the Case (1 of 2)</vt:lpstr>
      <vt:lpstr>Completing the Case (2 of 2)</vt:lpstr>
      <vt:lpstr>Critiquing the Case</vt:lpstr>
      <vt:lpstr>Summary  (1 of 3)</vt:lpstr>
      <vt:lpstr>Summary (2 of 3)</vt:lpstr>
      <vt:lpstr>Summary (3 of 3)</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Guide to Computer Forensics  and Investigations Sixth Edition  Chapter 1 </dc:title>
  <dc:subject/>
  <dc:creator/>
  <cp:keywords/>
  <dc:description/>
  <cp:lastModifiedBy>Weifeng Xu</cp:lastModifiedBy>
  <cp:revision>515</cp:revision>
  <dcterms:created xsi:type="dcterms:W3CDTF">2002-09-27T23:29:22Z</dcterms:created>
  <dcterms:modified xsi:type="dcterms:W3CDTF">2018-09-06T20:10:23Z</dcterms:modified>
  <cp:category/>
</cp:coreProperties>
</file>